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7" r:id="rId2"/>
  </p:sldIdLst>
  <p:sldSz cx="32918400" cy="21945600"/>
  <p:notesSz cx="6858000" cy="9144000"/>
  <p:defaultTextStyle>
    <a:defPPr>
      <a:defRPr lang="en-US"/>
    </a:defPPr>
    <a:lvl1pPr marL="0" algn="l" defTabSz="2633472" rtl="0" eaLnBrk="1" latinLnBrk="0" hangingPunct="1">
      <a:defRPr sz="5184" kern="1200">
        <a:solidFill>
          <a:schemeClr val="tx1"/>
        </a:solidFill>
        <a:latin typeface="+mn-lt"/>
        <a:ea typeface="+mn-ea"/>
        <a:cs typeface="+mn-cs"/>
      </a:defRPr>
    </a:lvl1pPr>
    <a:lvl2pPr marL="1316736" algn="l" defTabSz="2633472" rtl="0" eaLnBrk="1" latinLnBrk="0" hangingPunct="1">
      <a:defRPr sz="5184" kern="1200">
        <a:solidFill>
          <a:schemeClr val="tx1"/>
        </a:solidFill>
        <a:latin typeface="+mn-lt"/>
        <a:ea typeface="+mn-ea"/>
        <a:cs typeface="+mn-cs"/>
      </a:defRPr>
    </a:lvl2pPr>
    <a:lvl3pPr marL="2633472" algn="l" defTabSz="2633472" rtl="0" eaLnBrk="1" latinLnBrk="0" hangingPunct="1">
      <a:defRPr sz="5184" kern="1200">
        <a:solidFill>
          <a:schemeClr val="tx1"/>
        </a:solidFill>
        <a:latin typeface="+mn-lt"/>
        <a:ea typeface="+mn-ea"/>
        <a:cs typeface="+mn-cs"/>
      </a:defRPr>
    </a:lvl3pPr>
    <a:lvl4pPr marL="3950208" algn="l" defTabSz="2633472" rtl="0" eaLnBrk="1" latinLnBrk="0" hangingPunct="1">
      <a:defRPr sz="5184" kern="1200">
        <a:solidFill>
          <a:schemeClr val="tx1"/>
        </a:solidFill>
        <a:latin typeface="+mn-lt"/>
        <a:ea typeface="+mn-ea"/>
        <a:cs typeface="+mn-cs"/>
      </a:defRPr>
    </a:lvl4pPr>
    <a:lvl5pPr marL="5266944" algn="l" defTabSz="2633472" rtl="0" eaLnBrk="1" latinLnBrk="0" hangingPunct="1">
      <a:defRPr sz="5184" kern="1200">
        <a:solidFill>
          <a:schemeClr val="tx1"/>
        </a:solidFill>
        <a:latin typeface="+mn-lt"/>
        <a:ea typeface="+mn-ea"/>
        <a:cs typeface="+mn-cs"/>
      </a:defRPr>
    </a:lvl5pPr>
    <a:lvl6pPr marL="6583680" algn="l" defTabSz="2633472" rtl="0" eaLnBrk="1" latinLnBrk="0" hangingPunct="1">
      <a:defRPr sz="5184" kern="1200">
        <a:solidFill>
          <a:schemeClr val="tx1"/>
        </a:solidFill>
        <a:latin typeface="+mn-lt"/>
        <a:ea typeface="+mn-ea"/>
        <a:cs typeface="+mn-cs"/>
      </a:defRPr>
    </a:lvl6pPr>
    <a:lvl7pPr marL="7900416" algn="l" defTabSz="2633472" rtl="0" eaLnBrk="1" latinLnBrk="0" hangingPunct="1">
      <a:defRPr sz="5184" kern="1200">
        <a:solidFill>
          <a:schemeClr val="tx1"/>
        </a:solidFill>
        <a:latin typeface="+mn-lt"/>
        <a:ea typeface="+mn-ea"/>
        <a:cs typeface="+mn-cs"/>
      </a:defRPr>
    </a:lvl7pPr>
    <a:lvl8pPr marL="9217152" algn="l" defTabSz="2633472" rtl="0" eaLnBrk="1" latinLnBrk="0" hangingPunct="1">
      <a:defRPr sz="5184" kern="1200">
        <a:solidFill>
          <a:schemeClr val="tx1"/>
        </a:solidFill>
        <a:latin typeface="+mn-lt"/>
        <a:ea typeface="+mn-ea"/>
        <a:cs typeface="+mn-cs"/>
      </a:defRPr>
    </a:lvl8pPr>
    <a:lvl9pPr marL="10533888" algn="l" defTabSz="2633472" rtl="0" eaLnBrk="1" latinLnBrk="0" hangingPunct="1">
      <a:defRPr sz="5184"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720" userDrawn="1">
          <p15:clr>
            <a:srgbClr val="A4A3A4"/>
          </p15:clr>
        </p15:guide>
        <p15:guide id="3" pos="720" userDrawn="1">
          <p15:clr>
            <a:srgbClr val="A4A3A4"/>
          </p15:clr>
        </p15:guide>
        <p15:guide id="4" pos="20016" userDrawn="1">
          <p15:clr>
            <a:srgbClr val="A4A3A4"/>
          </p15:clr>
        </p15:guide>
        <p15:guide id="5" orient="horz" pos="13104" userDrawn="1">
          <p15:clr>
            <a:srgbClr val="A4A3A4"/>
          </p15:clr>
        </p15:guide>
        <p15:guide id="6" pos="5112" userDrawn="1">
          <p15:clr>
            <a:srgbClr val="A4A3A4"/>
          </p15:clr>
        </p15:guide>
        <p15:guide id="7" pos="5688" userDrawn="1">
          <p15:clr>
            <a:srgbClr val="A4A3A4"/>
          </p15:clr>
        </p15:guide>
        <p15:guide id="8" pos="10080" userDrawn="1">
          <p15:clr>
            <a:srgbClr val="A4A3A4"/>
          </p15:clr>
        </p15:guide>
        <p15:guide id="9" pos="10656" userDrawn="1">
          <p15:clr>
            <a:srgbClr val="A4A3A4"/>
          </p15:clr>
        </p15:guide>
        <p15:guide id="10" pos="15048" userDrawn="1">
          <p15:clr>
            <a:srgbClr val="A4A3A4"/>
          </p15:clr>
        </p15:guide>
        <p15:guide id="11" pos="1562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5425" autoAdjust="0"/>
    <p:restoredTop sz="97436" autoAdjust="0"/>
  </p:normalViewPr>
  <p:slideViewPr>
    <p:cSldViewPr snapToGrid="0" snapToObjects="1" showGuides="1">
      <p:cViewPr>
        <p:scale>
          <a:sx n="50" d="100"/>
          <a:sy n="50" d="100"/>
        </p:scale>
        <p:origin x="1948" y="-28"/>
      </p:cViewPr>
      <p:guideLst>
        <p:guide orient="horz" pos="720"/>
        <p:guide pos="720"/>
        <p:guide pos="20016"/>
        <p:guide orient="horz" pos="13104"/>
        <p:guide pos="5112"/>
        <p:guide pos="5688"/>
        <p:guide pos="10080"/>
        <p:guide pos="10656"/>
        <p:guide pos="15048"/>
        <p:guide pos="1562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59321CF-882B-4EF0-A211-839088AA1C7F}" type="datetimeFigureOut">
              <a:rPr lang="en-US" smtClean="0"/>
              <a:t>03/06/2022</a:t>
            </a:fld>
            <a:endParaRPr lang="en-US"/>
          </a:p>
        </p:txBody>
      </p:sp>
      <p:sp>
        <p:nvSpPr>
          <p:cNvPr id="4" name="Slide Image Placeholder 3"/>
          <p:cNvSpPr>
            <a:spLocks noGrp="1" noRot="1" noChangeAspect="1"/>
          </p:cNvSpPr>
          <p:nvPr>
            <p:ph type="sldImg" idx="2"/>
          </p:nvPr>
        </p:nvSpPr>
        <p:spPr>
          <a:xfrm>
            <a:off x="1114425" y="1143000"/>
            <a:ext cx="462915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EB65F8-F062-41F0-B0A2-AB7BA364BCB6}" type="slidenum">
              <a:rPr lang="en-US" smtClean="0"/>
              <a:t>‹#›</a:t>
            </a:fld>
            <a:endParaRPr lang="en-US"/>
          </a:p>
        </p:txBody>
      </p:sp>
    </p:spTree>
    <p:extLst>
      <p:ext uri="{BB962C8B-B14F-4D97-AF65-F5344CB8AC3E}">
        <p14:creationId xmlns:p14="http://schemas.microsoft.com/office/powerpoint/2010/main" val="5001455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B4EB65F8-F062-41F0-B0A2-AB7BA364BCB6}" type="slidenum">
              <a:rPr lang="en-US" smtClean="0"/>
              <a:t>1</a:t>
            </a:fld>
            <a:endParaRPr lang="en-US"/>
          </a:p>
        </p:txBody>
      </p:sp>
    </p:spTree>
    <p:extLst>
      <p:ext uri="{BB962C8B-B14F-4D97-AF65-F5344CB8AC3E}">
        <p14:creationId xmlns:p14="http://schemas.microsoft.com/office/powerpoint/2010/main" val="38832582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880" y="3591562"/>
            <a:ext cx="27980640" cy="7640320"/>
          </a:xfrm>
        </p:spPr>
        <p:txBody>
          <a:bodyPr anchor="b"/>
          <a:lstStyle>
            <a:lvl1pPr algn="ctr">
              <a:defRPr sz="19200"/>
            </a:lvl1pPr>
          </a:lstStyle>
          <a:p>
            <a:r>
              <a:rPr lang="en-US"/>
              <a:t>Click to edit Master title style</a:t>
            </a:r>
            <a:endParaRPr lang="en-US" dirty="0"/>
          </a:p>
        </p:txBody>
      </p:sp>
      <p:sp>
        <p:nvSpPr>
          <p:cNvPr id="3" name="Subtitle 2"/>
          <p:cNvSpPr>
            <a:spLocks noGrp="1"/>
          </p:cNvSpPr>
          <p:nvPr>
            <p:ph type="subTitle" idx="1"/>
          </p:nvPr>
        </p:nvSpPr>
        <p:spPr>
          <a:xfrm>
            <a:off x="4114800" y="11526522"/>
            <a:ext cx="24688800" cy="5298438"/>
          </a:xfrm>
        </p:spPr>
        <p:txBody>
          <a:bodyPr/>
          <a:lstStyle>
            <a:lvl1pPr marL="0" indent="0" algn="ctr">
              <a:buNone/>
              <a:defRPr sz="7680"/>
            </a:lvl1pPr>
            <a:lvl2pPr marL="1463040" indent="0" algn="ctr">
              <a:buNone/>
              <a:defRPr sz="6400"/>
            </a:lvl2pPr>
            <a:lvl3pPr marL="2926080" indent="0" algn="ctr">
              <a:buNone/>
              <a:defRPr sz="5760"/>
            </a:lvl3pPr>
            <a:lvl4pPr marL="4389120" indent="0" algn="ctr">
              <a:buNone/>
              <a:defRPr sz="5120"/>
            </a:lvl4pPr>
            <a:lvl5pPr marL="5852160" indent="0" algn="ctr">
              <a:buNone/>
              <a:defRPr sz="5120"/>
            </a:lvl5pPr>
            <a:lvl6pPr marL="7315200" indent="0" algn="ctr">
              <a:buNone/>
              <a:defRPr sz="5120"/>
            </a:lvl6pPr>
            <a:lvl7pPr marL="8778240" indent="0" algn="ctr">
              <a:buNone/>
              <a:defRPr sz="5120"/>
            </a:lvl7pPr>
            <a:lvl8pPr marL="10241280" indent="0" algn="ctr">
              <a:buNone/>
              <a:defRPr sz="5120"/>
            </a:lvl8pPr>
            <a:lvl9pPr marL="11704320" indent="0" algn="ctr">
              <a:buNone/>
              <a:defRPr sz="512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64280EEA-D0D3-8B4B-92D4-DEB51ACFF84E}" type="datetimeFigureOut">
              <a:rPr lang="en-US" smtClean="0"/>
              <a:t>03/06/2022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280EEA-D0D3-8B4B-92D4-DEB51ACFF84E}" type="datetimeFigureOut">
              <a:rPr lang="en-US" smtClean="0"/>
              <a:t>03/06/2022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557232" y="1168400"/>
            <a:ext cx="7098030" cy="1859788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263142" y="1168400"/>
            <a:ext cx="20882610" cy="1859788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280EEA-D0D3-8B4B-92D4-DEB51ACFF84E}" type="datetimeFigureOut">
              <a:rPr lang="en-US" smtClean="0"/>
              <a:t>03/06/2022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4280EEA-D0D3-8B4B-92D4-DEB51ACFF84E}" type="datetimeFigureOut">
              <a:rPr lang="en-US" smtClean="0"/>
              <a:t>03/06/2022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245997" y="5471167"/>
            <a:ext cx="28392120" cy="9128758"/>
          </a:xfrm>
        </p:spPr>
        <p:txBody>
          <a:bodyPr anchor="b"/>
          <a:lstStyle>
            <a:lvl1pPr>
              <a:defRPr sz="19200"/>
            </a:lvl1pPr>
          </a:lstStyle>
          <a:p>
            <a:r>
              <a:rPr lang="en-US"/>
              <a:t>Click to edit Master title style</a:t>
            </a:r>
            <a:endParaRPr lang="en-US" dirty="0"/>
          </a:p>
        </p:txBody>
      </p:sp>
      <p:sp>
        <p:nvSpPr>
          <p:cNvPr id="3" name="Text Placeholder 2"/>
          <p:cNvSpPr>
            <a:spLocks noGrp="1"/>
          </p:cNvSpPr>
          <p:nvPr>
            <p:ph type="body" idx="1"/>
          </p:nvPr>
        </p:nvSpPr>
        <p:spPr>
          <a:xfrm>
            <a:off x="2245997" y="14686287"/>
            <a:ext cx="28392120" cy="4800598"/>
          </a:xfrm>
        </p:spPr>
        <p:txBody>
          <a:bodyPr/>
          <a:lstStyle>
            <a:lvl1pPr marL="0" indent="0">
              <a:buNone/>
              <a:defRPr sz="7680">
                <a:solidFill>
                  <a:schemeClr val="tx1"/>
                </a:solidFill>
              </a:defRPr>
            </a:lvl1pPr>
            <a:lvl2pPr marL="1463040" indent="0">
              <a:buNone/>
              <a:defRPr sz="6400">
                <a:solidFill>
                  <a:schemeClr val="tx1">
                    <a:tint val="75000"/>
                  </a:schemeClr>
                </a:solidFill>
              </a:defRPr>
            </a:lvl2pPr>
            <a:lvl3pPr marL="2926080" indent="0">
              <a:buNone/>
              <a:defRPr sz="5760">
                <a:solidFill>
                  <a:schemeClr val="tx1">
                    <a:tint val="75000"/>
                  </a:schemeClr>
                </a:solidFill>
              </a:defRPr>
            </a:lvl3pPr>
            <a:lvl4pPr marL="4389120" indent="0">
              <a:buNone/>
              <a:defRPr sz="5120">
                <a:solidFill>
                  <a:schemeClr val="tx1">
                    <a:tint val="75000"/>
                  </a:schemeClr>
                </a:solidFill>
              </a:defRPr>
            </a:lvl4pPr>
            <a:lvl5pPr marL="5852160" indent="0">
              <a:buNone/>
              <a:defRPr sz="5120">
                <a:solidFill>
                  <a:schemeClr val="tx1">
                    <a:tint val="75000"/>
                  </a:schemeClr>
                </a:solidFill>
              </a:defRPr>
            </a:lvl5pPr>
            <a:lvl6pPr marL="7315200" indent="0">
              <a:buNone/>
              <a:defRPr sz="5120">
                <a:solidFill>
                  <a:schemeClr val="tx1">
                    <a:tint val="75000"/>
                  </a:schemeClr>
                </a:solidFill>
              </a:defRPr>
            </a:lvl6pPr>
            <a:lvl7pPr marL="8778240" indent="0">
              <a:buNone/>
              <a:defRPr sz="5120">
                <a:solidFill>
                  <a:schemeClr val="tx1">
                    <a:tint val="75000"/>
                  </a:schemeClr>
                </a:solidFill>
              </a:defRPr>
            </a:lvl7pPr>
            <a:lvl8pPr marL="10241280" indent="0">
              <a:buNone/>
              <a:defRPr sz="5120">
                <a:solidFill>
                  <a:schemeClr val="tx1">
                    <a:tint val="75000"/>
                  </a:schemeClr>
                </a:solidFill>
              </a:defRPr>
            </a:lvl8pPr>
            <a:lvl9pPr marL="11704320" indent="0">
              <a:buNone/>
              <a:defRPr sz="512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64280EEA-D0D3-8B4B-92D4-DEB51ACFF84E}" type="datetimeFigureOut">
              <a:rPr lang="en-US" smtClean="0"/>
              <a:t>03/06/2022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2631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6664940" y="5842000"/>
            <a:ext cx="13990320" cy="139242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64280EEA-D0D3-8B4B-92D4-DEB51ACFF84E}" type="datetimeFigureOut">
              <a:rPr lang="en-US" smtClean="0"/>
              <a:t>03/06/2022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168405"/>
            <a:ext cx="28392120" cy="42418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2267431" y="5379722"/>
            <a:ext cx="13926024"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4" name="Content Placeholder 3"/>
          <p:cNvSpPr>
            <a:spLocks noGrp="1"/>
          </p:cNvSpPr>
          <p:nvPr>
            <p:ph sz="half" idx="2"/>
          </p:nvPr>
        </p:nvSpPr>
        <p:spPr>
          <a:xfrm>
            <a:off x="2267431" y="8016240"/>
            <a:ext cx="13926024"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6664942" y="5379722"/>
            <a:ext cx="13994608" cy="2636518"/>
          </a:xfrm>
        </p:spPr>
        <p:txBody>
          <a:bodyPr anchor="b"/>
          <a:lstStyle>
            <a:lvl1pPr marL="0" indent="0">
              <a:buNone/>
              <a:defRPr sz="7680" b="1"/>
            </a:lvl1pPr>
            <a:lvl2pPr marL="1463040" indent="0">
              <a:buNone/>
              <a:defRPr sz="6400" b="1"/>
            </a:lvl2pPr>
            <a:lvl3pPr marL="2926080" indent="0">
              <a:buNone/>
              <a:defRPr sz="5760" b="1"/>
            </a:lvl3pPr>
            <a:lvl4pPr marL="4389120" indent="0">
              <a:buNone/>
              <a:defRPr sz="5120" b="1"/>
            </a:lvl4pPr>
            <a:lvl5pPr marL="5852160" indent="0">
              <a:buNone/>
              <a:defRPr sz="5120" b="1"/>
            </a:lvl5pPr>
            <a:lvl6pPr marL="7315200" indent="0">
              <a:buNone/>
              <a:defRPr sz="5120" b="1"/>
            </a:lvl6pPr>
            <a:lvl7pPr marL="8778240" indent="0">
              <a:buNone/>
              <a:defRPr sz="5120" b="1"/>
            </a:lvl7pPr>
            <a:lvl8pPr marL="10241280" indent="0">
              <a:buNone/>
              <a:defRPr sz="5120" b="1"/>
            </a:lvl8pPr>
            <a:lvl9pPr marL="11704320" indent="0">
              <a:buNone/>
              <a:defRPr sz="5120" b="1"/>
            </a:lvl9pPr>
          </a:lstStyle>
          <a:p>
            <a:pPr lvl="0"/>
            <a:r>
              <a:rPr lang="en-US"/>
              <a:t>Click to edit Master text styles</a:t>
            </a:r>
          </a:p>
        </p:txBody>
      </p:sp>
      <p:sp>
        <p:nvSpPr>
          <p:cNvPr id="6" name="Content Placeholder 5"/>
          <p:cNvSpPr>
            <a:spLocks noGrp="1"/>
          </p:cNvSpPr>
          <p:nvPr>
            <p:ph sz="quarter" idx="4"/>
          </p:nvPr>
        </p:nvSpPr>
        <p:spPr>
          <a:xfrm>
            <a:off x="16664942" y="8016240"/>
            <a:ext cx="13994608" cy="1179068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4280EEA-D0D3-8B4B-92D4-DEB51ACFF84E}" type="datetimeFigureOut">
              <a:rPr lang="en-US" smtClean="0"/>
              <a:t>03/06/2022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4280EEA-D0D3-8B4B-92D4-DEB51ACFF84E}" type="datetimeFigureOut">
              <a:rPr lang="en-US" smtClean="0"/>
              <a:t>03/06/2022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4280EEA-D0D3-8B4B-92D4-DEB51ACFF84E}" type="datetimeFigureOut">
              <a:rPr lang="en-US" smtClean="0"/>
              <a:t>03/06/2022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Content Placeholder 2"/>
          <p:cNvSpPr>
            <a:spLocks noGrp="1"/>
          </p:cNvSpPr>
          <p:nvPr>
            <p:ph idx="1"/>
          </p:nvPr>
        </p:nvSpPr>
        <p:spPr>
          <a:xfrm>
            <a:off x="13994608" y="3159765"/>
            <a:ext cx="16664940" cy="15595600"/>
          </a:xfrm>
        </p:spPr>
        <p:txBody>
          <a:bodyPr/>
          <a:lstStyle>
            <a:lvl1pPr>
              <a:defRPr sz="10240"/>
            </a:lvl1pPr>
            <a:lvl2pPr>
              <a:defRPr sz="8960"/>
            </a:lvl2pPr>
            <a:lvl3pPr>
              <a:defRPr sz="7680"/>
            </a:lvl3pPr>
            <a:lvl4pPr>
              <a:defRPr sz="6400"/>
            </a:lvl4pPr>
            <a:lvl5pPr>
              <a:defRPr sz="6400"/>
            </a:lvl5pPr>
            <a:lvl6pPr>
              <a:defRPr sz="6400"/>
            </a:lvl6pPr>
            <a:lvl7pPr>
              <a:defRPr sz="6400"/>
            </a:lvl7pPr>
            <a:lvl8pPr>
              <a:defRPr sz="6400"/>
            </a:lvl8pPr>
            <a:lvl9pPr>
              <a:defRPr sz="6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4280EEA-D0D3-8B4B-92D4-DEB51ACFF84E}" type="datetimeFigureOut">
              <a:rPr lang="en-US" smtClean="0"/>
              <a:t>03/06/2022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267428" y="1463040"/>
            <a:ext cx="10617041" cy="5120640"/>
          </a:xfrm>
        </p:spPr>
        <p:txBody>
          <a:bodyPr anchor="b"/>
          <a:lstStyle>
            <a:lvl1pPr>
              <a:defRPr sz="10240"/>
            </a:lvl1pPr>
          </a:lstStyle>
          <a:p>
            <a:r>
              <a:rPr lang="en-US"/>
              <a:t>Click to edit Master title style</a:t>
            </a:r>
            <a:endParaRPr lang="en-US" dirty="0"/>
          </a:p>
        </p:txBody>
      </p:sp>
      <p:sp>
        <p:nvSpPr>
          <p:cNvPr id="3" name="Picture Placeholder 2"/>
          <p:cNvSpPr>
            <a:spLocks noGrp="1" noChangeAspect="1"/>
          </p:cNvSpPr>
          <p:nvPr>
            <p:ph type="pic" idx="1"/>
          </p:nvPr>
        </p:nvSpPr>
        <p:spPr>
          <a:xfrm>
            <a:off x="13994608" y="3159765"/>
            <a:ext cx="16664940" cy="15595600"/>
          </a:xfrm>
        </p:spPr>
        <p:txBody>
          <a:bodyPr anchor="t"/>
          <a:lstStyle>
            <a:lvl1pPr marL="0" indent="0">
              <a:buNone/>
              <a:defRPr sz="10240"/>
            </a:lvl1pPr>
            <a:lvl2pPr marL="1463040" indent="0">
              <a:buNone/>
              <a:defRPr sz="8960"/>
            </a:lvl2pPr>
            <a:lvl3pPr marL="2926080" indent="0">
              <a:buNone/>
              <a:defRPr sz="7680"/>
            </a:lvl3pPr>
            <a:lvl4pPr marL="4389120" indent="0">
              <a:buNone/>
              <a:defRPr sz="6400"/>
            </a:lvl4pPr>
            <a:lvl5pPr marL="5852160" indent="0">
              <a:buNone/>
              <a:defRPr sz="6400"/>
            </a:lvl5pPr>
            <a:lvl6pPr marL="7315200" indent="0">
              <a:buNone/>
              <a:defRPr sz="6400"/>
            </a:lvl6pPr>
            <a:lvl7pPr marL="8778240" indent="0">
              <a:buNone/>
              <a:defRPr sz="6400"/>
            </a:lvl7pPr>
            <a:lvl8pPr marL="10241280" indent="0">
              <a:buNone/>
              <a:defRPr sz="6400"/>
            </a:lvl8pPr>
            <a:lvl9pPr marL="11704320" indent="0">
              <a:buNone/>
              <a:defRPr sz="64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2267428" y="6583680"/>
            <a:ext cx="10617041" cy="12197082"/>
          </a:xfrm>
        </p:spPr>
        <p:txBody>
          <a:bodyPr/>
          <a:lstStyle>
            <a:lvl1pPr marL="0" indent="0">
              <a:buNone/>
              <a:defRPr sz="5120"/>
            </a:lvl1pPr>
            <a:lvl2pPr marL="1463040" indent="0">
              <a:buNone/>
              <a:defRPr sz="4480"/>
            </a:lvl2pPr>
            <a:lvl3pPr marL="2926080" indent="0">
              <a:buNone/>
              <a:defRPr sz="3840"/>
            </a:lvl3pPr>
            <a:lvl4pPr marL="4389120" indent="0">
              <a:buNone/>
              <a:defRPr sz="3200"/>
            </a:lvl4pPr>
            <a:lvl5pPr marL="5852160" indent="0">
              <a:buNone/>
              <a:defRPr sz="3200"/>
            </a:lvl5pPr>
            <a:lvl6pPr marL="7315200" indent="0">
              <a:buNone/>
              <a:defRPr sz="3200"/>
            </a:lvl6pPr>
            <a:lvl7pPr marL="8778240" indent="0">
              <a:buNone/>
              <a:defRPr sz="3200"/>
            </a:lvl7pPr>
            <a:lvl8pPr marL="10241280" indent="0">
              <a:buNone/>
              <a:defRPr sz="3200"/>
            </a:lvl8pPr>
            <a:lvl9pPr marL="11704320" indent="0">
              <a:buNone/>
              <a:defRPr sz="3200"/>
            </a:lvl9pPr>
          </a:lstStyle>
          <a:p>
            <a:pPr lvl="0"/>
            <a:r>
              <a:rPr lang="en-US"/>
              <a:t>Click to edit Master text styles</a:t>
            </a:r>
          </a:p>
        </p:txBody>
      </p:sp>
      <p:sp>
        <p:nvSpPr>
          <p:cNvPr id="5" name="Date Placeholder 4"/>
          <p:cNvSpPr>
            <a:spLocks noGrp="1"/>
          </p:cNvSpPr>
          <p:nvPr>
            <p:ph type="dt" sz="half" idx="10"/>
          </p:nvPr>
        </p:nvSpPr>
        <p:spPr/>
        <p:txBody>
          <a:bodyPr/>
          <a:lstStyle/>
          <a:p>
            <a:fld id="{64280EEA-D0D3-8B4B-92D4-DEB51ACFF84E}" type="datetimeFigureOut">
              <a:rPr lang="en-US" smtClean="0"/>
              <a:t>03/06/2022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9BB81AB-2AEA-4F43-9A67-F95394B0E480}"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263140" y="1168405"/>
            <a:ext cx="28392120" cy="42418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263140" y="5842000"/>
            <a:ext cx="28392120" cy="13924282"/>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263140" y="20340325"/>
            <a:ext cx="7406640" cy="1168400"/>
          </a:xfrm>
          <a:prstGeom prst="rect">
            <a:avLst/>
          </a:prstGeom>
        </p:spPr>
        <p:txBody>
          <a:bodyPr vert="horz" lIns="91440" tIns="45720" rIns="91440" bIns="45720" rtlCol="0" anchor="ctr"/>
          <a:lstStyle>
            <a:lvl1pPr algn="l">
              <a:defRPr sz="3840">
                <a:solidFill>
                  <a:schemeClr val="tx1">
                    <a:tint val="75000"/>
                  </a:schemeClr>
                </a:solidFill>
              </a:defRPr>
            </a:lvl1pPr>
          </a:lstStyle>
          <a:p>
            <a:fld id="{64280EEA-D0D3-8B4B-92D4-DEB51ACFF84E}" type="datetimeFigureOut">
              <a:rPr lang="en-US" smtClean="0"/>
              <a:t>03/06/2022</a:t>
            </a:fld>
            <a:endParaRPr lang="en-US"/>
          </a:p>
        </p:txBody>
      </p:sp>
      <p:sp>
        <p:nvSpPr>
          <p:cNvPr id="5" name="Footer Placeholder 4"/>
          <p:cNvSpPr>
            <a:spLocks noGrp="1"/>
          </p:cNvSpPr>
          <p:nvPr>
            <p:ph type="ftr" sz="quarter" idx="3"/>
          </p:nvPr>
        </p:nvSpPr>
        <p:spPr>
          <a:xfrm>
            <a:off x="10904220" y="20340325"/>
            <a:ext cx="11109960" cy="1168400"/>
          </a:xfrm>
          <a:prstGeom prst="rect">
            <a:avLst/>
          </a:prstGeom>
        </p:spPr>
        <p:txBody>
          <a:bodyPr vert="horz" lIns="91440" tIns="45720" rIns="91440" bIns="45720" rtlCol="0" anchor="ctr"/>
          <a:lstStyle>
            <a:lvl1pPr algn="ctr">
              <a:defRPr sz="384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3248620" y="20340325"/>
            <a:ext cx="7406640" cy="1168400"/>
          </a:xfrm>
          <a:prstGeom prst="rect">
            <a:avLst/>
          </a:prstGeom>
        </p:spPr>
        <p:txBody>
          <a:bodyPr vert="horz" lIns="91440" tIns="45720" rIns="91440" bIns="45720" rtlCol="0" anchor="ctr"/>
          <a:lstStyle>
            <a:lvl1pPr algn="r">
              <a:defRPr sz="3840">
                <a:solidFill>
                  <a:schemeClr val="tx1">
                    <a:tint val="75000"/>
                  </a:schemeClr>
                </a:solidFill>
              </a:defRPr>
            </a:lvl1pPr>
          </a:lstStyle>
          <a:p>
            <a:fld id="{D9BB81AB-2AEA-4F43-9A67-F95394B0E480}" type="slidenum">
              <a:rPr lang="en-US" smtClean="0"/>
              <a:t>‹#›</a:t>
            </a:fld>
            <a:endParaRPr lang="en-US"/>
          </a:p>
        </p:txBody>
      </p:sp>
    </p:spTree>
    <p:extLst>
      <p:ext uri="{BB962C8B-B14F-4D97-AF65-F5344CB8AC3E}">
        <p14:creationId xmlns:p14="http://schemas.microsoft.com/office/powerpoint/2010/main" val="6824989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2926080" rtl="0" eaLnBrk="1" latinLnBrk="0" hangingPunct="1">
        <a:lnSpc>
          <a:spcPct val="90000"/>
        </a:lnSpc>
        <a:spcBef>
          <a:spcPct val="0"/>
        </a:spcBef>
        <a:buNone/>
        <a:defRPr sz="14080" kern="1200">
          <a:solidFill>
            <a:schemeClr val="tx1"/>
          </a:solidFill>
          <a:latin typeface="+mj-lt"/>
          <a:ea typeface="+mj-ea"/>
          <a:cs typeface="+mj-cs"/>
        </a:defRPr>
      </a:lvl1pPr>
    </p:titleStyle>
    <p:bodyStyle>
      <a:lvl1pPr marL="731520" indent="-731520" algn="l" defTabSz="2926080" rtl="0" eaLnBrk="1" latinLnBrk="0" hangingPunct="1">
        <a:lnSpc>
          <a:spcPct val="90000"/>
        </a:lnSpc>
        <a:spcBef>
          <a:spcPts val="3200"/>
        </a:spcBef>
        <a:buFont typeface="Arial" panose="020B0604020202020204" pitchFamily="34" charset="0"/>
        <a:buChar char="•"/>
        <a:defRPr sz="8960" kern="1200">
          <a:solidFill>
            <a:schemeClr val="tx1"/>
          </a:solidFill>
          <a:latin typeface="+mn-lt"/>
          <a:ea typeface="+mn-ea"/>
          <a:cs typeface="+mn-cs"/>
        </a:defRPr>
      </a:lvl1pPr>
      <a:lvl2pPr marL="2194560" indent="-731520" algn="l" defTabSz="2926080" rtl="0" eaLnBrk="1" latinLnBrk="0" hangingPunct="1">
        <a:lnSpc>
          <a:spcPct val="90000"/>
        </a:lnSpc>
        <a:spcBef>
          <a:spcPts val="1600"/>
        </a:spcBef>
        <a:buFont typeface="Arial" panose="020B0604020202020204" pitchFamily="34" charset="0"/>
        <a:buChar char="•"/>
        <a:defRPr sz="7680" kern="1200">
          <a:solidFill>
            <a:schemeClr val="tx1"/>
          </a:solidFill>
          <a:latin typeface="+mn-lt"/>
          <a:ea typeface="+mn-ea"/>
          <a:cs typeface="+mn-cs"/>
        </a:defRPr>
      </a:lvl2pPr>
      <a:lvl3pPr marL="3657600" indent="-731520" algn="l" defTabSz="2926080" rtl="0" eaLnBrk="1" latinLnBrk="0" hangingPunct="1">
        <a:lnSpc>
          <a:spcPct val="90000"/>
        </a:lnSpc>
        <a:spcBef>
          <a:spcPts val="1600"/>
        </a:spcBef>
        <a:buFont typeface="Arial" panose="020B0604020202020204" pitchFamily="34" charset="0"/>
        <a:buChar char="•"/>
        <a:defRPr sz="6400" kern="1200">
          <a:solidFill>
            <a:schemeClr val="tx1"/>
          </a:solidFill>
          <a:latin typeface="+mn-lt"/>
          <a:ea typeface="+mn-ea"/>
          <a:cs typeface="+mn-cs"/>
        </a:defRPr>
      </a:lvl3pPr>
      <a:lvl4pPr marL="51206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4pPr>
      <a:lvl5pPr marL="658368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5pPr>
      <a:lvl6pPr marL="804672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6pPr>
      <a:lvl7pPr marL="950976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7pPr>
      <a:lvl8pPr marL="1097280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8pPr>
      <a:lvl9pPr marL="12435840" indent="-731520" algn="l" defTabSz="2926080" rtl="0" eaLnBrk="1" latinLnBrk="0" hangingPunct="1">
        <a:lnSpc>
          <a:spcPct val="90000"/>
        </a:lnSpc>
        <a:spcBef>
          <a:spcPts val="1600"/>
        </a:spcBef>
        <a:buFont typeface="Arial" panose="020B0604020202020204" pitchFamily="34" charset="0"/>
        <a:buChar char="•"/>
        <a:defRPr sz="5760" kern="1200">
          <a:solidFill>
            <a:schemeClr val="tx1"/>
          </a:solidFill>
          <a:latin typeface="+mn-lt"/>
          <a:ea typeface="+mn-ea"/>
          <a:cs typeface="+mn-cs"/>
        </a:defRPr>
      </a:lvl9pPr>
    </p:bodyStyle>
    <p:otherStyle>
      <a:defPPr>
        <a:defRPr lang="en-US"/>
      </a:defPPr>
      <a:lvl1pPr marL="0" algn="l" defTabSz="2926080" rtl="0" eaLnBrk="1" latinLnBrk="0" hangingPunct="1">
        <a:defRPr sz="5760" kern="1200">
          <a:solidFill>
            <a:schemeClr val="tx1"/>
          </a:solidFill>
          <a:latin typeface="+mn-lt"/>
          <a:ea typeface="+mn-ea"/>
          <a:cs typeface="+mn-cs"/>
        </a:defRPr>
      </a:lvl1pPr>
      <a:lvl2pPr marL="1463040" algn="l" defTabSz="2926080" rtl="0" eaLnBrk="1" latinLnBrk="0" hangingPunct="1">
        <a:defRPr sz="5760" kern="1200">
          <a:solidFill>
            <a:schemeClr val="tx1"/>
          </a:solidFill>
          <a:latin typeface="+mn-lt"/>
          <a:ea typeface="+mn-ea"/>
          <a:cs typeface="+mn-cs"/>
        </a:defRPr>
      </a:lvl2pPr>
      <a:lvl3pPr marL="2926080" algn="l" defTabSz="2926080" rtl="0" eaLnBrk="1" latinLnBrk="0" hangingPunct="1">
        <a:defRPr sz="5760" kern="1200">
          <a:solidFill>
            <a:schemeClr val="tx1"/>
          </a:solidFill>
          <a:latin typeface="+mn-lt"/>
          <a:ea typeface="+mn-ea"/>
          <a:cs typeface="+mn-cs"/>
        </a:defRPr>
      </a:lvl3pPr>
      <a:lvl4pPr marL="4389120" algn="l" defTabSz="2926080" rtl="0" eaLnBrk="1" latinLnBrk="0" hangingPunct="1">
        <a:defRPr sz="5760" kern="1200">
          <a:solidFill>
            <a:schemeClr val="tx1"/>
          </a:solidFill>
          <a:latin typeface="+mn-lt"/>
          <a:ea typeface="+mn-ea"/>
          <a:cs typeface="+mn-cs"/>
        </a:defRPr>
      </a:lvl4pPr>
      <a:lvl5pPr marL="5852160" algn="l" defTabSz="2926080" rtl="0" eaLnBrk="1" latinLnBrk="0" hangingPunct="1">
        <a:defRPr sz="5760" kern="1200">
          <a:solidFill>
            <a:schemeClr val="tx1"/>
          </a:solidFill>
          <a:latin typeface="+mn-lt"/>
          <a:ea typeface="+mn-ea"/>
          <a:cs typeface="+mn-cs"/>
        </a:defRPr>
      </a:lvl5pPr>
      <a:lvl6pPr marL="7315200" algn="l" defTabSz="2926080" rtl="0" eaLnBrk="1" latinLnBrk="0" hangingPunct="1">
        <a:defRPr sz="5760" kern="1200">
          <a:solidFill>
            <a:schemeClr val="tx1"/>
          </a:solidFill>
          <a:latin typeface="+mn-lt"/>
          <a:ea typeface="+mn-ea"/>
          <a:cs typeface="+mn-cs"/>
        </a:defRPr>
      </a:lvl6pPr>
      <a:lvl7pPr marL="8778240" algn="l" defTabSz="2926080" rtl="0" eaLnBrk="1" latinLnBrk="0" hangingPunct="1">
        <a:defRPr sz="5760" kern="1200">
          <a:solidFill>
            <a:schemeClr val="tx1"/>
          </a:solidFill>
          <a:latin typeface="+mn-lt"/>
          <a:ea typeface="+mn-ea"/>
          <a:cs typeface="+mn-cs"/>
        </a:defRPr>
      </a:lvl7pPr>
      <a:lvl8pPr marL="10241280" algn="l" defTabSz="2926080" rtl="0" eaLnBrk="1" latinLnBrk="0" hangingPunct="1">
        <a:defRPr sz="5760" kern="1200">
          <a:solidFill>
            <a:schemeClr val="tx1"/>
          </a:solidFill>
          <a:latin typeface="+mn-lt"/>
          <a:ea typeface="+mn-ea"/>
          <a:cs typeface="+mn-cs"/>
        </a:defRPr>
      </a:lvl8pPr>
      <a:lvl9pPr marL="11704320" algn="l" defTabSz="2926080" rtl="0" eaLnBrk="1" latinLnBrk="0" hangingPunct="1">
        <a:defRPr sz="576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hyperlink" Target="https://github.com/lstearns86/clothing-pattern-dataset" TargetMode="External"/><Relationship Id="rId13" Type="http://schemas.openxmlformats.org/officeDocument/2006/relationships/image" Target="../media/image6.png"/><Relationship Id="rId18" Type="http://schemas.openxmlformats.org/officeDocument/2006/relationships/image" Target="../media/image11.JPG"/><Relationship Id="rId3" Type="http://schemas.openxmlformats.org/officeDocument/2006/relationships/image" Target="../media/image1.png"/><Relationship Id="rId7" Type="http://schemas.openxmlformats.org/officeDocument/2006/relationships/hyperlink" Target="https://github.com/ternaus/cloths_segmentation" TargetMode="External"/><Relationship Id="rId12" Type="http://schemas.openxmlformats.org/officeDocument/2006/relationships/image" Target="../media/image5.png"/><Relationship Id="rId17" Type="http://schemas.openxmlformats.org/officeDocument/2006/relationships/image" Target="../media/image10.png"/><Relationship Id="rId2" Type="http://schemas.openxmlformats.org/officeDocument/2006/relationships/notesSlide" Target="../notesSlides/notesSlide1.xml"/><Relationship Id="rId16" Type="http://schemas.openxmlformats.org/officeDocument/2006/relationships/image" Target="../media/image9.png"/><Relationship Id="rId1" Type="http://schemas.openxmlformats.org/officeDocument/2006/relationships/slideLayout" Target="../slideLayouts/slideLayout1.xml"/><Relationship Id="rId6" Type="http://schemas.openxmlformats.org/officeDocument/2006/relationships/hyperlink" Target="https://pytorch.org/tutorials/beginner/dcgan_faces_tutorial.html" TargetMode="External"/><Relationship Id="rId11" Type="http://schemas.openxmlformats.org/officeDocument/2006/relationships/image" Target="../media/image4.png"/><Relationship Id="rId5" Type="http://schemas.openxmlformats.org/officeDocument/2006/relationships/image" Target="../media/image3.png"/><Relationship Id="rId15" Type="http://schemas.openxmlformats.org/officeDocument/2006/relationships/image" Target="../media/image8.png"/><Relationship Id="rId10" Type="http://schemas.openxmlformats.org/officeDocument/2006/relationships/hyperlink" Target="https://www.onlinefabricstore.com/" TargetMode="External"/><Relationship Id="rId4" Type="http://schemas.openxmlformats.org/officeDocument/2006/relationships/image" Target="../media/image2.png"/><Relationship Id="rId9" Type="http://schemas.openxmlformats.org/officeDocument/2006/relationships/hyperlink" Target="https://www.fashionfabricsclub.com/" TargetMode="External"/><Relationship Id="rId1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 name="Rectangle 3" descr="Purple Header Bar"/>
          <p:cNvSpPr/>
          <p:nvPr/>
        </p:nvSpPr>
        <p:spPr>
          <a:xfrm>
            <a:off x="0" y="0"/>
            <a:ext cx="32918400" cy="48006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143000" y="1153668"/>
            <a:ext cx="25503334" cy="1706882"/>
          </a:xfrm>
        </p:spPr>
        <p:txBody>
          <a:bodyPr anchor="b">
            <a:normAutofit/>
          </a:bodyPr>
          <a:lstStyle/>
          <a:p>
            <a:pPr algn="l"/>
            <a:r>
              <a:rPr lang="en-US" sz="11500" b="1" dirty="0">
                <a:solidFill>
                  <a:srgbClr val="FFFFFF"/>
                </a:solidFill>
                <a:latin typeface="Encode Sans Normal Black" charset="0"/>
                <a:ea typeface="Encode Sans Normal Black" charset="0"/>
                <a:cs typeface="Encode Sans Normal Black" charset="0"/>
              </a:rPr>
              <a:t>AI FASHION</a:t>
            </a:r>
          </a:p>
        </p:txBody>
      </p:sp>
      <p:sp>
        <p:nvSpPr>
          <p:cNvPr id="10" name="TextBox 9"/>
          <p:cNvSpPr txBox="1"/>
          <p:nvPr/>
        </p:nvSpPr>
        <p:spPr>
          <a:xfrm>
            <a:off x="1168399" y="3721609"/>
            <a:ext cx="27045477" cy="1077218"/>
          </a:xfrm>
          <a:prstGeom prst="rect">
            <a:avLst/>
          </a:prstGeom>
          <a:noFill/>
        </p:spPr>
        <p:txBody>
          <a:bodyPr wrap="square" rtlCol="0">
            <a:spAutoFit/>
          </a:bodyPr>
          <a:lstStyle/>
          <a:p>
            <a:r>
              <a:rPr lang="en-US" sz="3000" dirty="0">
                <a:solidFill>
                  <a:srgbClr val="FFFFFF"/>
                </a:solidFill>
                <a:latin typeface="Open Sans" charset="0"/>
                <a:ea typeface="Open Sans" charset="0"/>
                <a:cs typeface="Open Sans" charset="0"/>
              </a:rPr>
              <a:t>TEAM:           Aaliyah </a:t>
            </a:r>
            <a:r>
              <a:rPr lang="en-US" sz="3000" b="0" i="0" u="none" strike="noStrike" dirty="0">
                <a:solidFill>
                  <a:srgbClr val="FFFFFF"/>
                </a:solidFill>
                <a:effectLst/>
                <a:latin typeface="Open Sans" panose="020B0606030504020204" pitchFamily="34" charset="0"/>
              </a:rPr>
              <a:t>Hänni</a:t>
            </a:r>
            <a:r>
              <a:rPr lang="en-US" sz="3000" dirty="0">
                <a:solidFill>
                  <a:srgbClr val="FFFFFF"/>
                </a:solidFill>
                <a:latin typeface="Open Sans" charset="0"/>
                <a:ea typeface="Open Sans" charset="0"/>
                <a:cs typeface="Open Sans" charset="0"/>
              </a:rPr>
              <a:t>,  Dwight Sablan,  Liem Luong,  Vanessa Hsu                                   </a:t>
            </a:r>
          </a:p>
          <a:p>
            <a:r>
              <a:rPr lang="en-US" sz="3000" dirty="0">
                <a:solidFill>
                  <a:srgbClr val="FFFFFF"/>
                </a:solidFill>
                <a:latin typeface="Open Sans" charset="0"/>
                <a:ea typeface="Open Sans" charset="0"/>
                <a:cs typeface="Open Sans" charset="0"/>
              </a:rPr>
              <a:t>SPONSOR:   Tatiana Teppoeva  </a:t>
            </a:r>
            <a:r>
              <a:rPr lang="en-US" sz="3200" dirty="0">
                <a:solidFill>
                  <a:srgbClr val="FFFFFF"/>
                </a:solidFill>
                <a:latin typeface="Open Sans" charset="0"/>
                <a:ea typeface="Open Sans" charset="0"/>
                <a:cs typeface="Open Sans" charset="0"/>
              </a:rPr>
              <a:t>| </a:t>
            </a:r>
            <a:r>
              <a:rPr lang="en-US" sz="3000" dirty="0">
                <a:solidFill>
                  <a:srgbClr val="FFFFFF"/>
                </a:solidFill>
                <a:latin typeface="Open Sans" charset="0"/>
                <a:ea typeface="Open Sans" charset="0"/>
                <a:cs typeface="Open Sans" charset="0"/>
              </a:rPr>
              <a:t> Microsoft Sr. Data &amp; Applied Scientist </a:t>
            </a:r>
          </a:p>
        </p:txBody>
      </p:sp>
      <p:sp>
        <p:nvSpPr>
          <p:cNvPr id="19" name="TextBox 18"/>
          <p:cNvSpPr txBox="1"/>
          <p:nvPr/>
        </p:nvSpPr>
        <p:spPr>
          <a:xfrm>
            <a:off x="9029699" y="12430653"/>
            <a:ext cx="7217880" cy="923330"/>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Improving the model performance and reducing the loss are our objectives. We use the default Adam optimizer and Binary Cross Entropy loss from PyTorch.</a:t>
            </a:r>
          </a:p>
        </p:txBody>
      </p:sp>
      <p:sp>
        <p:nvSpPr>
          <p:cNvPr id="20" name="TextBox 19"/>
          <p:cNvSpPr txBox="1"/>
          <p:nvPr/>
        </p:nvSpPr>
        <p:spPr>
          <a:xfrm>
            <a:off x="9029700" y="18378792"/>
            <a:ext cx="7228510" cy="923330"/>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The training datasets for the DCGAN model are segregated into one of the 11 categories. These images are cleaned and standardized to the same height and width (224 x 224 pixels) </a:t>
            </a:r>
          </a:p>
        </p:txBody>
      </p:sp>
      <p:grpSp>
        <p:nvGrpSpPr>
          <p:cNvPr id="25" name="Group 24" descr="Section Header and gold boundless bar"/>
          <p:cNvGrpSpPr/>
          <p:nvPr/>
        </p:nvGrpSpPr>
        <p:grpSpPr>
          <a:xfrm>
            <a:off x="16916400" y="4869974"/>
            <a:ext cx="6972300" cy="904357"/>
            <a:chOff x="8956548" y="11722608"/>
            <a:chExt cx="6972300" cy="904357"/>
          </a:xfrm>
        </p:grpSpPr>
        <p:sp>
          <p:nvSpPr>
            <p:cNvPr id="26" name="TextBox 25" descr="Section Header placeholder"/>
            <p:cNvSpPr txBox="1"/>
            <p:nvPr/>
          </p:nvSpPr>
          <p:spPr>
            <a:xfrm>
              <a:off x="8956548" y="11722608"/>
              <a:ext cx="6972300" cy="707886"/>
            </a:xfrm>
            <a:prstGeom prst="rect">
              <a:avLst/>
            </a:prstGeom>
            <a:noFill/>
          </p:spPr>
          <p:txBody>
            <a:bodyPr wrap="square" rtlCol="0">
              <a:spAutoFit/>
            </a:bodyPr>
            <a:lstStyle/>
            <a:p>
              <a:r>
                <a:rPr lang="en-US" sz="4000" b="1" dirty="0">
                  <a:latin typeface="Encode Sans Normal Black" charset="0"/>
                  <a:ea typeface="Encode Sans Normal Black" charset="0"/>
                  <a:cs typeface="Encode Sans Normal Black" charset="0"/>
                </a:rPr>
                <a:t>RESULTS</a:t>
              </a:r>
            </a:p>
          </p:txBody>
        </p:sp>
        <p:pic>
          <p:nvPicPr>
            <p:cNvPr id="27" name="Picture 26" descr="gold boundless ba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9895" y="12514189"/>
              <a:ext cx="1399032" cy="112776"/>
            </a:xfrm>
            <a:prstGeom prst="rect">
              <a:avLst/>
            </a:prstGeom>
          </p:spPr>
        </p:pic>
      </p:grpSp>
      <p:sp>
        <p:nvSpPr>
          <p:cNvPr id="28" name="TextBox 27"/>
          <p:cNvSpPr txBox="1"/>
          <p:nvPr/>
        </p:nvSpPr>
        <p:spPr>
          <a:xfrm>
            <a:off x="16989551" y="5778220"/>
            <a:ext cx="7163718" cy="1200329"/>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Fabric Pattern Generator Model: Among the six-pattern datasets we trained, we achieved good results for Floral and Cheetah of the fake images and lower loss values. Below is our floral result in a 4x4 matrix from the model.</a:t>
            </a:r>
          </a:p>
        </p:txBody>
      </p:sp>
      <p:grpSp>
        <p:nvGrpSpPr>
          <p:cNvPr id="29" name="Group 28" descr="Section Header and gold boundless bar"/>
          <p:cNvGrpSpPr/>
          <p:nvPr/>
        </p:nvGrpSpPr>
        <p:grpSpPr>
          <a:xfrm>
            <a:off x="24766523" y="11130081"/>
            <a:ext cx="6972300" cy="904357"/>
            <a:chOff x="8956548" y="11722608"/>
            <a:chExt cx="6972300" cy="904357"/>
          </a:xfrm>
        </p:grpSpPr>
        <p:sp>
          <p:nvSpPr>
            <p:cNvPr id="30" name="TextBox 29" descr="Section Header "/>
            <p:cNvSpPr txBox="1"/>
            <p:nvPr/>
          </p:nvSpPr>
          <p:spPr>
            <a:xfrm>
              <a:off x="8956548" y="11722608"/>
              <a:ext cx="6972300" cy="707886"/>
            </a:xfrm>
            <a:prstGeom prst="rect">
              <a:avLst/>
            </a:prstGeom>
            <a:noFill/>
          </p:spPr>
          <p:txBody>
            <a:bodyPr wrap="square" rtlCol="0">
              <a:spAutoFit/>
            </a:bodyPr>
            <a:lstStyle/>
            <a:p>
              <a:r>
                <a:rPr lang="en-US" sz="4000" b="1" dirty="0">
                  <a:latin typeface="Encode Sans Normal Black" charset="0"/>
                  <a:ea typeface="Encode Sans Normal Black" charset="0"/>
                  <a:cs typeface="Encode Sans Normal Black" charset="0"/>
                </a:rPr>
                <a:t>LIMITATIONS</a:t>
              </a:r>
            </a:p>
          </p:txBody>
        </p:sp>
        <p:pic>
          <p:nvPicPr>
            <p:cNvPr id="31" name="Picture 30" descr="gold boundless ba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9895" y="12514189"/>
              <a:ext cx="1399032" cy="112776"/>
            </a:xfrm>
            <a:prstGeom prst="rect">
              <a:avLst/>
            </a:prstGeom>
          </p:spPr>
        </p:pic>
      </p:grpSp>
      <p:sp>
        <p:nvSpPr>
          <p:cNvPr id="32" name="TextBox 31"/>
          <p:cNvSpPr txBox="1"/>
          <p:nvPr/>
        </p:nvSpPr>
        <p:spPr>
          <a:xfrm>
            <a:off x="24839674" y="12038867"/>
            <a:ext cx="7653424" cy="3139321"/>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One of the limitations we experience is the nature of computer vision. This area in deep learning requires computing power – especially GPU – in order to train the neural network model. The better result we gain but it costs lot of time to train.</a:t>
            </a:r>
          </a:p>
          <a:p>
            <a:pPr algn="just"/>
            <a:endParaRPr lang="en-US" sz="1800" dirty="0">
              <a:solidFill>
                <a:srgbClr val="000000"/>
              </a:solidFill>
              <a:latin typeface="Open Sans" charset="0"/>
              <a:ea typeface="Open Sans" charset="0"/>
              <a:cs typeface="Open Sans" charset="0"/>
            </a:endParaRPr>
          </a:p>
          <a:p>
            <a:pPr algn="just"/>
            <a:r>
              <a:rPr lang="en-US" sz="1800" dirty="0">
                <a:solidFill>
                  <a:srgbClr val="000000"/>
                </a:solidFill>
                <a:latin typeface="Open Sans" charset="0"/>
                <a:ea typeface="Open Sans" charset="0"/>
                <a:cs typeface="Open Sans" charset="0"/>
              </a:rPr>
              <a:t>Second limitation is the limit of the free available GPU resources from Google Colab we have.  </a:t>
            </a:r>
          </a:p>
          <a:p>
            <a:pPr algn="just"/>
            <a:endParaRPr lang="en-US" sz="1800" dirty="0">
              <a:solidFill>
                <a:srgbClr val="000000"/>
              </a:solidFill>
              <a:latin typeface="Open Sans" charset="0"/>
              <a:ea typeface="Open Sans" charset="0"/>
              <a:cs typeface="Open Sans" charset="0"/>
            </a:endParaRPr>
          </a:p>
          <a:p>
            <a:pPr algn="just"/>
            <a:r>
              <a:rPr lang="en-US" sz="1800" dirty="0">
                <a:solidFill>
                  <a:srgbClr val="000000"/>
                </a:solidFill>
                <a:latin typeface="Open Sans" charset="0"/>
                <a:ea typeface="Open Sans" charset="0"/>
                <a:cs typeface="Open Sans" charset="0"/>
              </a:rPr>
              <a:t>Third limitation is the accuracy of result from component 2 based on various factors: image characteristic (transparency of the background, plain icon), and blend image with people from obscure view.</a:t>
            </a:r>
          </a:p>
        </p:txBody>
      </p:sp>
      <p:pic>
        <p:nvPicPr>
          <p:cNvPr id="47" name="Picture 46" descr="Gold Boundless Bar" title="Gold Boundless Ba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143000" y="2534613"/>
            <a:ext cx="3877056" cy="950976"/>
          </a:xfrm>
          <a:prstGeom prst="rect">
            <a:avLst/>
          </a:prstGeom>
        </p:spPr>
      </p:pic>
      <p:cxnSp>
        <p:nvCxnSpPr>
          <p:cNvPr id="5" name="Straight Connector 4" descr="Gold rule line divider"/>
          <p:cNvCxnSpPr/>
          <p:nvPr/>
        </p:nvCxnSpPr>
        <p:spPr>
          <a:xfrm>
            <a:off x="8598568" y="5458380"/>
            <a:ext cx="0" cy="153442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1" name="Straight Connector 50" descr="Gold rule line divider"/>
          <p:cNvCxnSpPr/>
          <p:nvPr/>
        </p:nvCxnSpPr>
        <p:spPr>
          <a:xfrm>
            <a:off x="16459200" y="5466535"/>
            <a:ext cx="0" cy="153442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52" name="Straight Connector 51" descr="Gold rule line divider"/>
          <p:cNvCxnSpPr/>
          <p:nvPr/>
        </p:nvCxnSpPr>
        <p:spPr>
          <a:xfrm>
            <a:off x="24346568" y="5458380"/>
            <a:ext cx="0" cy="1534422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pic>
        <p:nvPicPr>
          <p:cNvPr id="3" name="Picture 2" descr="White Block W"/>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7795071" y="2147368"/>
            <a:ext cx="3974592" cy="2685979"/>
          </a:xfrm>
          <a:prstGeom prst="rect">
            <a:avLst/>
          </a:prstGeom>
        </p:spPr>
      </p:pic>
      <p:grpSp>
        <p:nvGrpSpPr>
          <p:cNvPr id="49" name="Group 48" descr="Section Header and gold boundless bar">
            <a:extLst>
              <a:ext uri="{FF2B5EF4-FFF2-40B4-BE49-F238E27FC236}">
                <a16:creationId xmlns:a16="http://schemas.microsoft.com/office/drawing/2014/main" id="{572FBC11-0C4F-493B-B538-C422B431891F}"/>
              </a:ext>
            </a:extLst>
          </p:cNvPr>
          <p:cNvGrpSpPr/>
          <p:nvPr/>
        </p:nvGrpSpPr>
        <p:grpSpPr>
          <a:xfrm>
            <a:off x="1178649" y="4879645"/>
            <a:ext cx="6972300" cy="904357"/>
            <a:chOff x="8956548" y="11722608"/>
            <a:chExt cx="6972300" cy="904357"/>
          </a:xfrm>
        </p:grpSpPr>
        <p:sp>
          <p:nvSpPr>
            <p:cNvPr id="50" name="TextBox 49" descr="Section Header placeholder">
              <a:extLst>
                <a:ext uri="{FF2B5EF4-FFF2-40B4-BE49-F238E27FC236}">
                  <a16:creationId xmlns:a16="http://schemas.microsoft.com/office/drawing/2014/main" id="{B1C0CD29-B7EE-449D-8AD2-262E936AE212}"/>
                </a:ext>
              </a:extLst>
            </p:cNvPr>
            <p:cNvSpPr txBox="1"/>
            <p:nvPr/>
          </p:nvSpPr>
          <p:spPr>
            <a:xfrm>
              <a:off x="8956548" y="11722608"/>
              <a:ext cx="6972300" cy="707886"/>
            </a:xfrm>
            <a:prstGeom prst="rect">
              <a:avLst/>
            </a:prstGeom>
            <a:noFill/>
          </p:spPr>
          <p:txBody>
            <a:bodyPr wrap="square" rtlCol="0">
              <a:spAutoFit/>
            </a:bodyPr>
            <a:lstStyle/>
            <a:p>
              <a:r>
                <a:rPr lang="en-US" sz="4000" b="1" dirty="0">
                  <a:latin typeface="Encode Sans Normal Black" charset="0"/>
                  <a:ea typeface="Encode Sans Normal Black" charset="0"/>
                  <a:cs typeface="Encode Sans Normal Black" charset="0"/>
                </a:rPr>
                <a:t>INTRODUCTION</a:t>
              </a:r>
            </a:p>
          </p:txBody>
        </p:sp>
        <p:pic>
          <p:nvPicPr>
            <p:cNvPr id="54" name="Picture 53" descr="gold boundless bar">
              <a:extLst>
                <a:ext uri="{FF2B5EF4-FFF2-40B4-BE49-F238E27FC236}">
                  <a16:creationId xmlns:a16="http://schemas.microsoft.com/office/drawing/2014/main" id="{8499776A-5406-4CAA-BF95-F7C7C631641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9895" y="12514189"/>
              <a:ext cx="1399032" cy="112776"/>
            </a:xfrm>
            <a:prstGeom prst="rect">
              <a:avLst/>
            </a:prstGeom>
          </p:spPr>
        </p:pic>
      </p:grpSp>
      <p:grpSp>
        <p:nvGrpSpPr>
          <p:cNvPr id="58" name="Group 57" descr="Section Header and gold boundless bar">
            <a:extLst>
              <a:ext uri="{FF2B5EF4-FFF2-40B4-BE49-F238E27FC236}">
                <a16:creationId xmlns:a16="http://schemas.microsoft.com/office/drawing/2014/main" id="{DE4BE1CA-1FD5-48B9-A639-3C5A7F051274}"/>
              </a:ext>
            </a:extLst>
          </p:cNvPr>
          <p:cNvGrpSpPr/>
          <p:nvPr/>
        </p:nvGrpSpPr>
        <p:grpSpPr>
          <a:xfrm>
            <a:off x="9075001" y="4875406"/>
            <a:ext cx="6972300" cy="904357"/>
            <a:chOff x="8956548" y="11722608"/>
            <a:chExt cx="6972300" cy="904357"/>
          </a:xfrm>
        </p:grpSpPr>
        <p:sp>
          <p:nvSpPr>
            <p:cNvPr id="60" name="TextBox 59" descr="Section Header placeholder">
              <a:extLst>
                <a:ext uri="{FF2B5EF4-FFF2-40B4-BE49-F238E27FC236}">
                  <a16:creationId xmlns:a16="http://schemas.microsoft.com/office/drawing/2014/main" id="{147AAB11-2803-4919-A4BD-EDD14794625F}"/>
                </a:ext>
              </a:extLst>
            </p:cNvPr>
            <p:cNvSpPr txBox="1"/>
            <p:nvPr/>
          </p:nvSpPr>
          <p:spPr>
            <a:xfrm>
              <a:off x="8956548" y="11722608"/>
              <a:ext cx="6972300" cy="707886"/>
            </a:xfrm>
            <a:prstGeom prst="rect">
              <a:avLst/>
            </a:prstGeom>
            <a:noFill/>
          </p:spPr>
          <p:txBody>
            <a:bodyPr wrap="square" rtlCol="0">
              <a:spAutoFit/>
            </a:bodyPr>
            <a:lstStyle/>
            <a:p>
              <a:r>
                <a:rPr lang="en-US" sz="4000" b="1" dirty="0">
                  <a:latin typeface="Encode Sans Normal Black" charset="0"/>
                  <a:ea typeface="Encode Sans Normal Black" charset="0"/>
                  <a:cs typeface="Encode Sans Normal Black" charset="0"/>
                </a:rPr>
                <a:t>MODEL</a:t>
              </a:r>
            </a:p>
          </p:txBody>
        </p:sp>
        <p:pic>
          <p:nvPicPr>
            <p:cNvPr id="65" name="Picture 64" descr="gold boundless bar">
              <a:extLst>
                <a:ext uri="{FF2B5EF4-FFF2-40B4-BE49-F238E27FC236}">
                  <a16:creationId xmlns:a16="http://schemas.microsoft.com/office/drawing/2014/main" id="{A9F52E6D-740E-44B0-8921-1915C967744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9895" y="12514189"/>
              <a:ext cx="1399032" cy="112776"/>
            </a:xfrm>
            <a:prstGeom prst="rect">
              <a:avLst/>
            </a:prstGeom>
          </p:spPr>
        </p:pic>
      </p:grpSp>
      <p:grpSp>
        <p:nvGrpSpPr>
          <p:cNvPr id="69" name="Group 68" descr="Section Header and gold boundless bar">
            <a:extLst>
              <a:ext uri="{FF2B5EF4-FFF2-40B4-BE49-F238E27FC236}">
                <a16:creationId xmlns:a16="http://schemas.microsoft.com/office/drawing/2014/main" id="{8539D0D4-D10B-4CB3-8B59-151967CBDF70}"/>
              </a:ext>
            </a:extLst>
          </p:cNvPr>
          <p:cNvGrpSpPr/>
          <p:nvPr/>
        </p:nvGrpSpPr>
        <p:grpSpPr>
          <a:xfrm>
            <a:off x="24754331" y="4876486"/>
            <a:ext cx="6972300" cy="904357"/>
            <a:chOff x="8956548" y="11722608"/>
            <a:chExt cx="6972300" cy="904357"/>
          </a:xfrm>
        </p:grpSpPr>
        <p:sp>
          <p:nvSpPr>
            <p:cNvPr id="70" name="TextBox 69" descr="Section Header ">
              <a:extLst>
                <a:ext uri="{FF2B5EF4-FFF2-40B4-BE49-F238E27FC236}">
                  <a16:creationId xmlns:a16="http://schemas.microsoft.com/office/drawing/2014/main" id="{C31FA7D3-A21C-4D38-BD23-20A5506BA34E}"/>
                </a:ext>
              </a:extLst>
            </p:cNvPr>
            <p:cNvSpPr txBox="1"/>
            <p:nvPr/>
          </p:nvSpPr>
          <p:spPr>
            <a:xfrm>
              <a:off x="8956548" y="11722608"/>
              <a:ext cx="6972300" cy="707886"/>
            </a:xfrm>
            <a:prstGeom prst="rect">
              <a:avLst/>
            </a:prstGeom>
            <a:noFill/>
          </p:spPr>
          <p:txBody>
            <a:bodyPr wrap="square" rtlCol="0">
              <a:spAutoFit/>
            </a:bodyPr>
            <a:lstStyle/>
            <a:p>
              <a:r>
                <a:rPr lang="en-US" sz="4000" b="1" dirty="0">
                  <a:latin typeface="Encode Sans Normal Black" charset="0"/>
                  <a:ea typeface="Encode Sans Normal Black" charset="0"/>
                  <a:cs typeface="Encode Sans Normal Black" charset="0"/>
                </a:rPr>
                <a:t>CONCLUSIONS</a:t>
              </a:r>
            </a:p>
          </p:txBody>
        </p:sp>
        <p:pic>
          <p:nvPicPr>
            <p:cNvPr id="71" name="Picture 70" descr="gold boundless bar">
              <a:extLst>
                <a:ext uri="{FF2B5EF4-FFF2-40B4-BE49-F238E27FC236}">
                  <a16:creationId xmlns:a16="http://schemas.microsoft.com/office/drawing/2014/main" id="{56339101-54C7-4FB4-BF60-0AFF53BAA2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9895" y="12514189"/>
              <a:ext cx="1399032" cy="112776"/>
            </a:xfrm>
            <a:prstGeom prst="rect">
              <a:avLst/>
            </a:prstGeom>
          </p:spPr>
        </p:pic>
      </p:grpSp>
      <p:sp>
        <p:nvSpPr>
          <p:cNvPr id="72" name="TextBox 71">
            <a:extLst>
              <a:ext uri="{FF2B5EF4-FFF2-40B4-BE49-F238E27FC236}">
                <a16:creationId xmlns:a16="http://schemas.microsoft.com/office/drawing/2014/main" id="{5F9CBE46-41CA-488B-BEAC-FF1A9C0E6520}"/>
              </a:ext>
            </a:extLst>
          </p:cNvPr>
          <p:cNvSpPr txBox="1"/>
          <p:nvPr/>
        </p:nvSpPr>
        <p:spPr>
          <a:xfrm>
            <a:off x="24754331" y="5787461"/>
            <a:ext cx="7834460" cy="5355312"/>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Among the eleven categories of patterns, we achieve best results – where the fake images generated from the neural network are closer to the real images - with floral, cheetah, paisley, and leaves. The take-away from the result is that DCGAN model works well for the type of images that does not possess a strict geometric pattern.</a:t>
            </a:r>
          </a:p>
          <a:p>
            <a:pPr algn="just"/>
            <a:endParaRPr lang="en-US" sz="1800" dirty="0">
              <a:solidFill>
                <a:srgbClr val="000000"/>
              </a:solidFill>
              <a:latin typeface="Open Sans" charset="0"/>
              <a:ea typeface="Open Sans" charset="0"/>
              <a:cs typeface="Open Sans" charset="0"/>
            </a:endParaRPr>
          </a:p>
          <a:p>
            <a:pPr algn="just"/>
            <a:r>
              <a:rPr lang="en-US" sz="1800" dirty="0">
                <a:solidFill>
                  <a:srgbClr val="000000"/>
                </a:solidFill>
                <a:latin typeface="Open Sans" charset="0"/>
                <a:ea typeface="Open Sans" charset="0"/>
                <a:cs typeface="Open Sans" charset="0"/>
              </a:rPr>
              <a:t>The other interesting observation that can improve the model by training with various settings. This will reduce the loss performance between Generator Network and Discriminator Network :</a:t>
            </a:r>
          </a:p>
          <a:p>
            <a:pPr marL="285750" indent="-285750" algn="just">
              <a:buFont typeface="Arial" panose="020B0604020202020204" pitchFamily="34" charset="0"/>
              <a:buChar char="•"/>
            </a:pPr>
            <a:r>
              <a:rPr lang="en-US" sz="1800" dirty="0">
                <a:solidFill>
                  <a:srgbClr val="000000"/>
                </a:solidFill>
                <a:latin typeface="Open Sans" charset="0"/>
                <a:ea typeface="Open Sans" charset="0"/>
                <a:cs typeface="Open Sans" charset="0"/>
              </a:rPr>
              <a:t>A small Adam optimizer value (&lt; 0.05)</a:t>
            </a:r>
          </a:p>
          <a:p>
            <a:pPr marL="285750" indent="-285750" algn="just">
              <a:buFont typeface="Arial" panose="020B0604020202020204" pitchFamily="34" charset="0"/>
              <a:buChar char="•"/>
            </a:pPr>
            <a:r>
              <a:rPr lang="en-US" sz="1800" dirty="0">
                <a:solidFill>
                  <a:srgbClr val="000000"/>
                </a:solidFill>
                <a:latin typeface="Open Sans" charset="0"/>
                <a:ea typeface="Open Sans" charset="0"/>
                <a:cs typeface="Open Sans" charset="0"/>
              </a:rPr>
              <a:t>Smaller size of z latent vector ( &lt; 100)</a:t>
            </a:r>
          </a:p>
          <a:p>
            <a:pPr marL="285750" indent="-285750" algn="just">
              <a:buFont typeface="Arial" panose="020B0604020202020204" pitchFamily="34" charset="0"/>
              <a:buChar char="•"/>
            </a:pPr>
            <a:r>
              <a:rPr lang="en-US" sz="1800" dirty="0">
                <a:solidFill>
                  <a:srgbClr val="000000"/>
                </a:solidFill>
                <a:latin typeface="Open Sans" charset="0"/>
                <a:ea typeface="Open Sans" charset="0"/>
                <a:cs typeface="Open Sans" charset="0"/>
              </a:rPr>
              <a:t>Learning rate between 0.0002 and 0.00002</a:t>
            </a:r>
          </a:p>
          <a:p>
            <a:pPr marL="285750" indent="-285750" algn="just">
              <a:buFont typeface="Arial" panose="020B0604020202020204" pitchFamily="34" charset="0"/>
              <a:buChar char="•"/>
            </a:pPr>
            <a:r>
              <a:rPr lang="en-US" sz="1800" dirty="0">
                <a:solidFill>
                  <a:srgbClr val="000000"/>
                </a:solidFill>
                <a:latin typeface="Open Sans" charset="0"/>
                <a:ea typeface="Open Sans" charset="0"/>
                <a:cs typeface="Open Sans" charset="0"/>
              </a:rPr>
              <a:t>The larger training epoch, the better result it yield </a:t>
            </a:r>
          </a:p>
          <a:p>
            <a:pPr marL="285750" indent="-285750" algn="just">
              <a:buFont typeface="Arial" panose="020B0604020202020204" pitchFamily="34" charset="0"/>
              <a:buChar char="•"/>
            </a:pPr>
            <a:endParaRPr lang="en-US" sz="1800" dirty="0">
              <a:solidFill>
                <a:srgbClr val="000000"/>
              </a:solidFill>
              <a:latin typeface="Open Sans" charset="0"/>
              <a:ea typeface="Open Sans" charset="0"/>
              <a:cs typeface="Open Sans" charset="0"/>
            </a:endParaRPr>
          </a:p>
          <a:p>
            <a:pPr algn="just"/>
            <a:r>
              <a:rPr lang="en-US" sz="1800" dirty="0">
                <a:solidFill>
                  <a:srgbClr val="000000"/>
                </a:solidFill>
                <a:latin typeface="Open Sans" charset="0"/>
                <a:ea typeface="Open Sans" charset="0"/>
                <a:cs typeface="Open Sans" charset="0"/>
              </a:rPr>
              <a:t>The generated image from the model can be viewed as an abstract art. This is due to the nature of there is no boundary of how art image is produced and perceived by viewer. Art can have bias as well. A regular viewer may not find the Picasso painting interesting, but a real artist can see the abstract inner beauty of that piece of art.</a:t>
            </a:r>
          </a:p>
        </p:txBody>
      </p:sp>
      <p:grpSp>
        <p:nvGrpSpPr>
          <p:cNvPr id="73" name="Group 72" descr="Section Header and gold boundless bar">
            <a:extLst>
              <a:ext uri="{FF2B5EF4-FFF2-40B4-BE49-F238E27FC236}">
                <a16:creationId xmlns:a16="http://schemas.microsoft.com/office/drawing/2014/main" id="{D20E6A2C-6F34-4E1F-ADDE-D1F5BC1EEBCF}"/>
              </a:ext>
            </a:extLst>
          </p:cNvPr>
          <p:cNvGrpSpPr/>
          <p:nvPr/>
        </p:nvGrpSpPr>
        <p:grpSpPr>
          <a:xfrm>
            <a:off x="24800051" y="15188356"/>
            <a:ext cx="6972300" cy="904357"/>
            <a:chOff x="8956548" y="11722608"/>
            <a:chExt cx="6972300" cy="904357"/>
          </a:xfrm>
        </p:grpSpPr>
        <p:sp>
          <p:nvSpPr>
            <p:cNvPr id="74" name="TextBox 73" descr="Section Header ">
              <a:extLst>
                <a:ext uri="{FF2B5EF4-FFF2-40B4-BE49-F238E27FC236}">
                  <a16:creationId xmlns:a16="http://schemas.microsoft.com/office/drawing/2014/main" id="{661084FF-6EA1-4A54-BF85-09C633C01FF6}"/>
                </a:ext>
              </a:extLst>
            </p:cNvPr>
            <p:cNvSpPr txBox="1"/>
            <p:nvPr/>
          </p:nvSpPr>
          <p:spPr>
            <a:xfrm>
              <a:off x="8956548" y="11722608"/>
              <a:ext cx="6972300" cy="707886"/>
            </a:xfrm>
            <a:prstGeom prst="rect">
              <a:avLst/>
            </a:prstGeom>
            <a:noFill/>
          </p:spPr>
          <p:txBody>
            <a:bodyPr wrap="square" rtlCol="0">
              <a:spAutoFit/>
            </a:bodyPr>
            <a:lstStyle/>
            <a:p>
              <a:r>
                <a:rPr lang="en-US" sz="4000" b="1" dirty="0">
                  <a:latin typeface="Encode Sans Normal Black" charset="0"/>
                  <a:ea typeface="Encode Sans Normal Black" charset="0"/>
                  <a:cs typeface="Encode Sans Normal Black" charset="0"/>
                </a:rPr>
                <a:t>FUTURE WORK</a:t>
              </a:r>
            </a:p>
          </p:txBody>
        </p:sp>
        <p:pic>
          <p:nvPicPr>
            <p:cNvPr id="75" name="Picture 74" descr="gold boundless bar">
              <a:extLst>
                <a:ext uri="{FF2B5EF4-FFF2-40B4-BE49-F238E27FC236}">
                  <a16:creationId xmlns:a16="http://schemas.microsoft.com/office/drawing/2014/main" id="{45930A84-24CE-4C60-B5D7-9D039C9DF47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9895" y="12514189"/>
              <a:ext cx="1399032" cy="112776"/>
            </a:xfrm>
            <a:prstGeom prst="rect">
              <a:avLst/>
            </a:prstGeom>
          </p:spPr>
        </p:pic>
      </p:grpSp>
      <p:sp>
        <p:nvSpPr>
          <p:cNvPr id="76" name="TextBox 75">
            <a:extLst>
              <a:ext uri="{FF2B5EF4-FFF2-40B4-BE49-F238E27FC236}">
                <a16:creationId xmlns:a16="http://schemas.microsoft.com/office/drawing/2014/main" id="{7CD0F256-DA5E-4ACF-93AC-D33F0D9E4209}"/>
              </a:ext>
            </a:extLst>
          </p:cNvPr>
          <p:cNvSpPr txBox="1"/>
          <p:nvPr/>
        </p:nvSpPr>
        <p:spPr>
          <a:xfrm>
            <a:off x="24873202" y="16107773"/>
            <a:ext cx="7619895" cy="2585323"/>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Improve the model performance by using a  better-quality datasets as well as updating the neural network layers to improve the accuracy of fake images.</a:t>
            </a:r>
          </a:p>
          <a:p>
            <a:pPr algn="just"/>
            <a:endParaRPr lang="en-US" sz="1800" dirty="0">
              <a:solidFill>
                <a:srgbClr val="000000"/>
              </a:solidFill>
              <a:latin typeface="Open Sans" charset="0"/>
              <a:ea typeface="Open Sans" charset="0"/>
              <a:cs typeface="Open Sans" charset="0"/>
            </a:endParaRPr>
          </a:p>
          <a:p>
            <a:pPr algn="just"/>
            <a:r>
              <a:rPr lang="en-US" sz="1800" dirty="0">
                <a:solidFill>
                  <a:srgbClr val="000000"/>
                </a:solidFill>
                <a:latin typeface="Open Sans" charset="0"/>
                <a:ea typeface="Open Sans" charset="0"/>
                <a:cs typeface="Open Sans" charset="0"/>
              </a:rPr>
              <a:t>Improve the image resolution from component 1 model output is a nice feature to add for this project.</a:t>
            </a:r>
          </a:p>
          <a:p>
            <a:pPr algn="just"/>
            <a:endParaRPr lang="en-US" sz="1800" dirty="0">
              <a:solidFill>
                <a:srgbClr val="000000"/>
              </a:solidFill>
              <a:latin typeface="Open Sans" charset="0"/>
              <a:ea typeface="Open Sans" charset="0"/>
              <a:cs typeface="Open Sans" charset="0"/>
            </a:endParaRPr>
          </a:p>
          <a:p>
            <a:pPr algn="just"/>
            <a:r>
              <a:rPr lang="en-US" sz="1800" dirty="0">
                <a:solidFill>
                  <a:srgbClr val="000000"/>
                </a:solidFill>
                <a:latin typeface="Open Sans" charset="0"/>
                <a:ea typeface="Open Sans" charset="0"/>
                <a:cs typeface="Open Sans" charset="0"/>
              </a:rPr>
              <a:t>Improve the performance of component 2 so that it can mask the graphic well for various scenarios from the above limitations.</a:t>
            </a:r>
          </a:p>
        </p:txBody>
      </p:sp>
      <p:grpSp>
        <p:nvGrpSpPr>
          <p:cNvPr id="77" name="Group 76" descr="Section Header and gold boundless bar">
            <a:extLst>
              <a:ext uri="{FF2B5EF4-FFF2-40B4-BE49-F238E27FC236}">
                <a16:creationId xmlns:a16="http://schemas.microsoft.com/office/drawing/2014/main" id="{FE5F8706-D9FF-407F-B6B5-32DC9C28E41B}"/>
              </a:ext>
            </a:extLst>
          </p:cNvPr>
          <p:cNvGrpSpPr/>
          <p:nvPr/>
        </p:nvGrpSpPr>
        <p:grpSpPr>
          <a:xfrm>
            <a:off x="24781763" y="18690204"/>
            <a:ext cx="6972300" cy="904357"/>
            <a:chOff x="8956548" y="11722608"/>
            <a:chExt cx="6972300" cy="904357"/>
          </a:xfrm>
        </p:grpSpPr>
        <p:sp>
          <p:nvSpPr>
            <p:cNvPr id="78" name="TextBox 77" descr="Section Header ">
              <a:extLst>
                <a:ext uri="{FF2B5EF4-FFF2-40B4-BE49-F238E27FC236}">
                  <a16:creationId xmlns:a16="http://schemas.microsoft.com/office/drawing/2014/main" id="{598590EA-BFD0-41D6-84D0-D45843ACDB7D}"/>
                </a:ext>
              </a:extLst>
            </p:cNvPr>
            <p:cNvSpPr txBox="1"/>
            <p:nvPr/>
          </p:nvSpPr>
          <p:spPr>
            <a:xfrm>
              <a:off x="8956548" y="11722608"/>
              <a:ext cx="6972300" cy="707886"/>
            </a:xfrm>
            <a:prstGeom prst="rect">
              <a:avLst/>
            </a:prstGeom>
            <a:noFill/>
          </p:spPr>
          <p:txBody>
            <a:bodyPr wrap="square" rtlCol="0">
              <a:spAutoFit/>
            </a:bodyPr>
            <a:lstStyle/>
            <a:p>
              <a:r>
                <a:rPr lang="en-US" sz="4000" b="1" dirty="0">
                  <a:latin typeface="Encode Sans Normal Black" charset="0"/>
                  <a:ea typeface="Encode Sans Normal Black" charset="0"/>
                  <a:cs typeface="Encode Sans Normal Black" charset="0"/>
                </a:rPr>
                <a:t>REFERENCES</a:t>
              </a:r>
            </a:p>
          </p:txBody>
        </p:sp>
        <p:pic>
          <p:nvPicPr>
            <p:cNvPr id="79" name="Picture 78" descr="gold boundless bar">
              <a:extLst>
                <a:ext uri="{FF2B5EF4-FFF2-40B4-BE49-F238E27FC236}">
                  <a16:creationId xmlns:a16="http://schemas.microsoft.com/office/drawing/2014/main" id="{2210A740-BC3C-42C8-B96E-59F555C13A6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9895" y="12514189"/>
              <a:ext cx="1399032" cy="112776"/>
            </a:xfrm>
            <a:prstGeom prst="rect">
              <a:avLst/>
            </a:prstGeom>
          </p:spPr>
        </p:pic>
      </p:grpSp>
      <p:sp>
        <p:nvSpPr>
          <p:cNvPr id="80" name="TextBox 79">
            <a:extLst>
              <a:ext uri="{FF2B5EF4-FFF2-40B4-BE49-F238E27FC236}">
                <a16:creationId xmlns:a16="http://schemas.microsoft.com/office/drawing/2014/main" id="{428FF5E4-C21C-4852-8ECA-56E16ABF05DE}"/>
              </a:ext>
            </a:extLst>
          </p:cNvPr>
          <p:cNvSpPr txBox="1"/>
          <p:nvPr/>
        </p:nvSpPr>
        <p:spPr>
          <a:xfrm>
            <a:off x="24854914" y="19609607"/>
            <a:ext cx="7619894" cy="2108269"/>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Model</a:t>
            </a:r>
          </a:p>
          <a:p>
            <a:pPr marL="285750" indent="-285750" algn="just">
              <a:buFont typeface="Arial" panose="020B0604020202020204" pitchFamily="34" charset="0"/>
              <a:buChar char="•"/>
            </a:pPr>
            <a:r>
              <a:rPr lang="en-US" sz="1200" dirty="0">
                <a:solidFill>
                  <a:srgbClr val="000000"/>
                </a:solidFill>
                <a:latin typeface="Open Sans" charset="0"/>
                <a:ea typeface="Open Sans" charset="0"/>
                <a:cs typeface="Open Sans" charset="0"/>
                <a:hlinkClick r:id="rId6">
                  <a:extLst>
                    <a:ext uri="{A12FA001-AC4F-418D-AE19-62706E023703}">
                      <ahyp:hlinkClr xmlns:ahyp="http://schemas.microsoft.com/office/drawing/2018/hyperlinkcolor" val="tx"/>
                    </a:ext>
                  </a:extLst>
                </a:hlinkClick>
              </a:rPr>
              <a:t>https://pytorch.org/tutorials/beginner/dcgan_faces_tutorial.html</a:t>
            </a:r>
            <a:endParaRPr lang="en-US" sz="1200" dirty="0">
              <a:solidFill>
                <a:srgbClr val="000000"/>
              </a:solidFill>
              <a:latin typeface="Open Sans" charset="0"/>
              <a:ea typeface="Open Sans" charset="0"/>
              <a:cs typeface="Open Sans" charset="0"/>
            </a:endParaRPr>
          </a:p>
          <a:p>
            <a:pPr marL="285750" indent="-285750" algn="just">
              <a:buFont typeface="Arial" panose="020B0604020202020204" pitchFamily="34" charset="0"/>
              <a:buChar char="•"/>
            </a:pPr>
            <a:r>
              <a:rPr lang="en-US" sz="1200" dirty="0">
                <a:solidFill>
                  <a:srgbClr val="000000"/>
                </a:solidFill>
                <a:latin typeface="Open Sans" charset="0"/>
                <a:ea typeface="Open Sans" charset="0"/>
                <a:cs typeface="Open Sans" charset="0"/>
                <a:hlinkClick r:id="rId7">
                  <a:extLst>
                    <a:ext uri="{A12FA001-AC4F-418D-AE19-62706E023703}">
                      <ahyp:hlinkClr xmlns:ahyp="http://schemas.microsoft.com/office/drawing/2018/hyperlinkcolor" val="tx"/>
                    </a:ext>
                  </a:extLst>
                </a:hlinkClick>
              </a:rPr>
              <a:t>https://github.com/ternaus/cloths_segmentation</a:t>
            </a:r>
            <a:endParaRPr lang="en-US" sz="1200" dirty="0">
              <a:solidFill>
                <a:srgbClr val="000000"/>
              </a:solidFill>
              <a:latin typeface="Open Sans" charset="0"/>
              <a:ea typeface="Open Sans" charset="0"/>
              <a:cs typeface="Open Sans" charset="0"/>
            </a:endParaRPr>
          </a:p>
          <a:p>
            <a:pPr algn="just"/>
            <a:endParaRPr lang="en-US" sz="1100" dirty="0">
              <a:solidFill>
                <a:srgbClr val="000000"/>
              </a:solidFill>
              <a:latin typeface="Open Sans" charset="0"/>
              <a:ea typeface="Open Sans" charset="0"/>
              <a:cs typeface="Open Sans" charset="0"/>
            </a:endParaRPr>
          </a:p>
          <a:p>
            <a:pPr algn="just"/>
            <a:r>
              <a:rPr lang="en-US" sz="1800" dirty="0">
                <a:solidFill>
                  <a:srgbClr val="000000"/>
                </a:solidFill>
                <a:latin typeface="Open Sans" charset="0"/>
                <a:ea typeface="Open Sans" charset="0"/>
                <a:cs typeface="Open Sans" charset="0"/>
              </a:rPr>
              <a:t>Data</a:t>
            </a:r>
          </a:p>
          <a:p>
            <a:pPr marL="171450" indent="-171450" algn="just">
              <a:buFont typeface="Arial" panose="020B0604020202020204" pitchFamily="34" charset="0"/>
              <a:buChar char="•"/>
            </a:pPr>
            <a:r>
              <a:rPr lang="en-US" sz="1200" dirty="0">
                <a:solidFill>
                  <a:srgbClr val="000000"/>
                </a:solidFill>
                <a:latin typeface="Open Sans" charset="0"/>
                <a:ea typeface="Open Sans" charset="0"/>
                <a:cs typeface="Open Sans" charset="0"/>
              </a:rPr>
              <a:t>Original Pattern Dataset of clothing retrieved on December 1, 2021 </a:t>
            </a:r>
          </a:p>
          <a:p>
            <a:pPr marL="512763" lvl="1" indent="-171450" algn="just">
              <a:buFont typeface="Arial" panose="020B0604020202020204" pitchFamily="34" charset="0"/>
              <a:buChar char="•"/>
            </a:pPr>
            <a:r>
              <a:rPr lang="en-US" sz="1200" dirty="0">
                <a:solidFill>
                  <a:srgbClr val="000000"/>
                </a:solidFill>
                <a:latin typeface="Open Sans" charset="0"/>
                <a:ea typeface="Open Sans" charset="0"/>
                <a:cs typeface="Open Sans" charset="0"/>
                <a:hlinkClick r:id="rId8">
                  <a:extLst>
                    <a:ext uri="{A12FA001-AC4F-418D-AE19-62706E023703}">
                      <ahyp:hlinkClr xmlns:ahyp="http://schemas.microsoft.com/office/drawing/2018/hyperlinkcolor" val="tx"/>
                    </a:ext>
                  </a:extLst>
                </a:hlinkClick>
              </a:rPr>
              <a:t>https://github.com/lstearns86/clothing-pattern-dataset</a:t>
            </a:r>
            <a:r>
              <a:rPr lang="en-US" sz="1200" dirty="0">
                <a:solidFill>
                  <a:srgbClr val="000000"/>
                </a:solidFill>
                <a:latin typeface="Open Sans" charset="0"/>
                <a:ea typeface="Open Sans" charset="0"/>
                <a:cs typeface="Open Sans" charset="0"/>
              </a:rPr>
              <a:t>  </a:t>
            </a:r>
          </a:p>
          <a:p>
            <a:pPr marL="171450" indent="-171450" algn="just">
              <a:buFont typeface="Arial" panose="020B0604020202020204" pitchFamily="34" charset="0"/>
              <a:buChar char="•"/>
            </a:pPr>
            <a:r>
              <a:rPr lang="en-US" sz="1200" dirty="0">
                <a:solidFill>
                  <a:srgbClr val="000000"/>
                </a:solidFill>
                <a:latin typeface="Open Sans" charset="0"/>
                <a:ea typeface="Open Sans" charset="0"/>
                <a:cs typeface="Open Sans" charset="0"/>
              </a:rPr>
              <a:t>Additional patterns from web-scraping the following sites:</a:t>
            </a:r>
          </a:p>
          <a:p>
            <a:pPr marL="512763" indent="-171450" algn="just">
              <a:buFont typeface="Arial" panose="020B0604020202020204" pitchFamily="34" charset="0"/>
              <a:buChar char="•"/>
            </a:pPr>
            <a:r>
              <a:rPr lang="en-US" sz="1200" dirty="0">
                <a:solidFill>
                  <a:srgbClr val="000000"/>
                </a:solidFill>
                <a:latin typeface="Open Sans" charset="0"/>
                <a:ea typeface="Open Sans" charset="0"/>
                <a:cs typeface="Open Sans" charset="0"/>
                <a:hlinkClick r:id="rId9">
                  <a:extLst>
                    <a:ext uri="{A12FA001-AC4F-418D-AE19-62706E023703}">
                      <ahyp:hlinkClr xmlns:ahyp="http://schemas.microsoft.com/office/drawing/2018/hyperlinkcolor" val="tx"/>
                    </a:ext>
                  </a:extLst>
                </a:hlinkClick>
              </a:rPr>
              <a:t>https://www.fashionfabricsclub.com</a:t>
            </a:r>
            <a:endParaRPr lang="en-US" sz="1200" dirty="0">
              <a:solidFill>
                <a:srgbClr val="000000"/>
              </a:solidFill>
              <a:latin typeface="Open Sans" charset="0"/>
              <a:ea typeface="Open Sans" charset="0"/>
              <a:cs typeface="Open Sans" charset="0"/>
            </a:endParaRPr>
          </a:p>
          <a:p>
            <a:pPr marL="512763" indent="-171450" algn="just">
              <a:buFont typeface="Arial" panose="020B0604020202020204" pitchFamily="34" charset="0"/>
              <a:buChar char="•"/>
            </a:pPr>
            <a:r>
              <a:rPr lang="en-US" sz="1200" dirty="0">
                <a:solidFill>
                  <a:srgbClr val="000000"/>
                </a:solidFill>
                <a:latin typeface="Open Sans" charset="0"/>
                <a:ea typeface="Open Sans" charset="0"/>
                <a:cs typeface="Open Sans" charset="0"/>
                <a:hlinkClick r:id="rId10">
                  <a:extLst>
                    <a:ext uri="{A12FA001-AC4F-418D-AE19-62706E023703}">
                      <ahyp:hlinkClr xmlns:ahyp="http://schemas.microsoft.com/office/drawing/2018/hyperlinkcolor" val="tx"/>
                    </a:ext>
                  </a:extLst>
                </a:hlinkClick>
              </a:rPr>
              <a:t>https://www.onlinefabricstore.com</a:t>
            </a:r>
            <a:r>
              <a:rPr lang="en-US" sz="1200" dirty="0">
                <a:solidFill>
                  <a:srgbClr val="000000"/>
                </a:solidFill>
                <a:latin typeface="Open Sans" charset="0"/>
                <a:ea typeface="Open Sans" charset="0"/>
                <a:cs typeface="Open Sans" charset="0"/>
              </a:rPr>
              <a:t> </a:t>
            </a:r>
          </a:p>
        </p:txBody>
      </p:sp>
      <p:sp>
        <p:nvSpPr>
          <p:cNvPr id="81" name="TextBox 80">
            <a:extLst>
              <a:ext uri="{FF2B5EF4-FFF2-40B4-BE49-F238E27FC236}">
                <a16:creationId xmlns:a16="http://schemas.microsoft.com/office/drawing/2014/main" id="{0F46EBCB-1648-40DB-B958-1DB1BF59BAF0}"/>
              </a:ext>
            </a:extLst>
          </p:cNvPr>
          <p:cNvSpPr txBox="1"/>
          <p:nvPr/>
        </p:nvSpPr>
        <p:spPr>
          <a:xfrm>
            <a:off x="1171955" y="5787670"/>
            <a:ext cx="6972301" cy="5355312"/>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Art and data science, the two fields gain more popularity in recent years. The application between art and AI are the inspiration for people to produce new pieces of art with more accessible to the broader audience.</a:t>
            </a:r>
          </a:p>
          <a:p>
            <a:pPr algn="just"/>
            <a:endParaRPr lang="en-US" sz="1800" dirty="0">
              <a:solidFill>
                <a:srgbClr val="000000"/>
              </a:solidFill>
              <a:latin typeface="Open Sans" charset="0"/>
              <a:ea typeface="Open Sans" charset="0"/>
              <a:cs typeface="Open Sans" charset="0"/>
            </a:endParaRPr>
          </a:p>
          <a:p>
            <a:pPr algn="just"/>
            <a:r>
              <a:rPr lang="en-US" sz="1800" dirty="0">
                <a:solidFill>
                  <a:srgbClr val="000000"/>
                </a:solidFill>
                <a:latin typeface="Open Sans" charset="0"/>
                <a:ea typeface="Open Sans" charset="0"/>
                <a:cs typeface="Open Sans" charset="0"/>
              </a:rPr>
              <a:t>In the fashion industry there is a constant demand for new and interesting design patterns, which can often be expensive and time consuming to create. Fashion designers are bound by their own internal biases and have limitations on the level of creativity and in-demand fashion that they can create within a given timeframe.</a:t>
            </a:r>
          </a:p>
          <a:p>
            <a:pPr algn="just"/>
            <a:endParaRPr lang="en-US" sz="1800" dirty="0">
              <a:solidFill>
                <a:srgbClr val="000000"/>
              </a:solidFill>
              <a:latin typeface="Open Sans" charset="0"/>
              <a:ea typeface="Open Sans" charset="0"/>
              <a:cs typeface="Open Sans" charset="0"/>
            </a:endParaRPr>
          </a:p>
          <a:p>
            <a:pPr algn="just"/>
            <a:r>
              <a:rPr lang="en-US" sz="1800" dirty="0">
                <a:solidFill>
                  <a:srgbClr val="000000"/>
                </a:solidFill>
                <a:latin typeface="Open Sans" charset="0"/>
                <a:ea typeface="Open Sans" charset="0"/>
                <a:cs typeface="Open Sans" charset="0"/>
              </a:rPr>
              <a:t>With advances in deep learning, neural networks can be used to alleviate some problems in this field by improving the level of creativity in design for both quantity and quality outputs. In this work, we implement a neural network model to generate new textile pattern for many fashion items. Our solutions and findings could be easily used by non-tech savvy and will make design creation more accessible for the broader audience. </a:t>
            </a:r>
          </a:p>
        </p:txBody>
      </p:sp>
      <p:grpSp>
        <p:nvGrpSpPr>
          <p:cNvPr id="64" name="Group 63" descr="Section Header and gold boundless bar">
            <a:extLst>
              <a:ext uri="{FF2B5EF4-FFF2-40B4-BE49-F238E27FC236}">
                <a16:creationId xmlns:a16="http://schemas.microsoft.com/office/drawing/2014/main" id="{9E8AE5ED-021E-4F33-A791-B4364534A0B0}"/>
              </a:ext>
            </a:extLst>
          </p:cNvPr>
          <p:cNvGrpSpPr/>
          <p:nvPr/>
        </p:nvGrpSpPr>
        <p:grpSpPr>
          <a:xfrm>
            <a:off x="1163828" y="11364162"/>
            <a:ext cx="6972300" cy="904357"/>
            <a:chOff x="8956548" y="11722608"/>
            <a:chExt cx="6972300" cy="904357"/>
          </a:xfrm>
        </p:grpSpPr>
        <p:sp>
          <p:nvSpPr>
            <p:cNvPr id="66" name="TextBox 65" descr="Section Header placeholder">
              <a:extLst>
                <a:ext uri="{FF2B5EF4-FFF2-40B4-BE49-F238E27FC236}">
                  <a16:creationId xmlns:a16="http://schemas.microsoft.com/office/drawing/2014/main" id="{949D7AA7-853B-4AEC-84AB-3573B0FE1347}"/>
                </a:ext>
              </a:extLst>
            </p:cNvPr>
            <p:cNvSpPr txBox="1"/>
            <p:nvPr/>
          </p:nvSpPr>
          <p:spPr>
            <a:xfrm>
              <a:off x="8956548" y="11722608"/>
              <a:ext cx="6972300" cy="707886"/>
            </a:xfrm>
            <a:prstGeom prst="rect">
              <a:avLst/>
            </a:prstGeom>
            <a:noFill/>
          </p:spPr>
          <p:txBody>
            <a:bodyPr wrap="square" rtlCol="0">
              <a:spAutoFit/>
            </a:bodyPr>
            <a:lstStyle/>
            <a:p>
              <a:r>
                <a:rPr lang="en-US" sz="4000" b="1" dirty="0">
                  <a:latin typeface="Encode Sans Normal Black" charset="0"/>
                  <a:ea typeface="Encode Sans Normal Black" charset="0"/>
                  <a:cs typeface="Encode Sans Normal Black" charset="0"/>
                </a:rPr>
                <a:t>ARCHITECTURE</a:t>
              </a:r>
            </a:p>
          </p:txBody>
        </p:sp>
        <p:pic>
          <p:nvPicPr>
            <p:cNvPr id="67" name="Picture 66" descr="gold boundless bar">
              <a:extLst>
                <a:ext uri="{FF2B5EF4-FFF2-40B4-BE49-F238E27FC236}">
                  <a16:creationId xmlns:a16="http://schemas.microsoft.com/office/drawing/2014/main" id="{806C57BD-0085-4F11-BD68-5BFB40996A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9895" y="12514189"/>
              <a:ext cx="1399032" cy="112776"/>
            </a:xfrm>
            <a:prstGeom prst="rect">
              <a:avLst/>
            </a:prstGeom>
          </p:spPr>
        </p:pic>
      </p:grpSp>
      <p:sp>
        <p:nvSpPr>
          <p:cNvPr id="68" name="TextBox 67">
            <a:extLst>
              <a:ext uri="{FF2B5EF4-FFF2-40B4-BE49-F238E27FC236}">
                <a16:creationId xmlns:a16="http://schemas.microsoft.com/office/drawing/2014/main" id="{F09DEF4F-F3CA-4337-99F6-8E2E9EDC7C96}"/>
              </a:ext>
            </a:extLst>
          </p:cNvPr>
          <p:cNvSpPr txBox="1"/>
          <p:nvPr/>
        </p:nvSpPr>
        <p:spPr>
          <a:xfrm>
            <a:off x="1189915" y="17593110"/>
            <a:ext cx="6972301" cy="3970318"/>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Our core architecture design includes two main components: Fabric Pattern Generator (component 1) and Segmentation &amp; Masking (component 2). </a:t>
            </a:r>
          </a:p>
          <a:p>
            <a:pPr algn="just"/>
            <a:endParaRPr lang="en-US" sz="1800" dirty="0">
              <a:solidFill>
                <a:srgbClr val="000000"/>
              </a:solidFill>
              <a:latin typeface="Open Sans" charset="0"/>
              <a:ea typeface="Open Sans" charset="0"/>
              <a:cs typeface="Open Sans" charset="0"/>
            </a:endParaRPr>
          </a:p>
          <a:p>
            <a:pPr algn="just"/>
            <a:r>
              <a:rPr lang="en-US" sz="1800" dirty="0">
                <a:solidFill>
                  <a:srgbClr val="000000"/>
                </a:solidFill>
                <a:latin typeface="Open Sans" charset="0"/>
                <a:ea typeface="Open Sans" charset="0"/>
                <a:cs typeface="Open Sans" charset="0"/>
              </a:rPr>
              <a:t>In component 1, we apply the Deep Convolutional Generative Adversarial Network (DCGAN) by training with various textile pattern datasets. The output of this component 1 will be a neural network generated image input for component 2. In the component 2, another pre-trained neural network model to perform image segmentation of clothe pattern and masking the new pattern over the fashion items to produce a result.</a:t>
            </a:r>
          </a:p>
          <a:p>
            <a:pPr algn="just"/>
            <a:endParaRPr lang="en-US" sz="1800" dirty="0">
              <a:solidFill>
                <a:srgbClr val="000000"/>
              </a:solidFill>
              <a:latin typeface="Open Sans" charset="0"/>
              <a:ea typeface="Open Sans" charset="0"/>
              <a:cs typeface="Open Sans" charset="0"/>
            </a:endParaRPr>
          </a:p>
          <a:p>
            <a:pPr algn="just"/>
            <a:r>
              <a:rPr lang="en-US" sz="1800" dirty="0">
                <a:solidFill>
                  <a:srgbClr val="000000"/>
                </a:solidFill>
                <a:latin typeface="Open Sans" charset="0"/>
                <a:ea typeface="Open Sans" charset="0"/>
                <a:cs typeface="Open Sans" charset="0"/>
              </a:rPr>
              <a:t>In this project, we use PyTorch to build models and Django to develop website. The final product is hosted on Amazon AWS</a:t>
            </a:r>
          </a:p>
        </p:txBody>
      </p:sp>
      <p:sp>
        <p:nvSpPr>
          <p:cNvPr id="82" name="TextBox 81">
            <a:extLst>
              <a:ext uri="{FF2B5EF4-FFF2-40B4-BE49-F238E27FC236}">
                <a16:creationId xmlns:a16="http://schemas.microsoft.com/office/drawing/2014/main" id="{A96C5C05-DCDD-4D6C-9781-0BB50165FE54}"/>
              </a:ext>
            </a:extLst>
          </p:cNvPr>
          <p:cNvSpPr txBox="1"/>
          <p:nvPr/>
        </p:nvSpPr>
        <p:spPr>
          <a:xfrm>
            <a:off x="9168348" y="5794536"/>
            <a:ext cx="7020876" cy="2031325"/>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DCGAN Model is the choice being used for fabric pattern generator model in this project. The advantage of DCGAN model is its continuous improving between Generator Network and Discriminator Network on improving the performance while reducing the loss of both networks to produce the best fake images. Below is the neural network structure of the Generator Network and Discriminator Network </a:t>
            </a:r>
          </a:p>
        </p:txBody>
      </p:sp>
      <p:grpSp>
        <p:nvGrpSpPr>
          <p:cNvPr id="83" name="Group 82" descr="Section Header and gold boundless bar">
            <a:extLst>
              <a:ext uri="{FF2B5EF4-FFF2-40B4-BE49-F238E27FC236}">
                <a16:creationId xmlns:a16="http://schemas.microsoft.com/office/drawing/2014/main" id="{8B8BFC67-EA79-4945-9744-34701CF53705}"/>
              </a:ext>
            </a:extLst>
          </p:cNvPr>
          <p:cNvGrpSpPr/>
          <p:nvPr/>
        </p:nvGrpSpPr>
        <p:grpSpPr>
          <a:xfrm>
            <a:off x="9051706" y="17466510"/>
            <a:ext cx="6972300" cy="904357"/>
            <a:chOff x="8956548" y="11722608"/>
            <a:chExt cx="6972300" cy="904357"/>
          </a:xfrm>
        </p:grpSpPr>
        <p:sp>
          <p:nvSpPr>
            <p:cNvPr id="84" name="TextBox 83" descr="Section Header placeholder">
              <a:extLst>
                <a:ext uri="{FF2B5EF4-FFF2-40B4-BE49-F238E27FC236}">
                  <a16:creationId xmlns:a16="http://schemas.microsoft.com/office/drawing/2014/main" id="{8718C88A-74D7-4413-809A-280527B63F50}"/>
                </a:ext>
              </a:extLst>
            </p:cNvPr>
            <p:cNvSpPr txBox="1"/>
            <p:nvPr/>
          </p:nvSpPr>
          <p:spPr>
            <a:xfrm>
              <a:off x="8956548" y="11722608"/>
              <a:ext cx="6972300" cy="707886"/>
            </a:xfrm>
            <a:prstGeom prst="rect">
              <a:avLst/>
            </a:prstGeom>
            <a:noFill/>
          </p:spPr>
          <p:txBody>
            <a:bodyPr wrap="square" rtlCol="0">
              <a:spAutoFit/>
            </a:bodyPr>
            <a:lstStyle/>
            <a:p>
              <a:r>
                <a:rPr lang="en-US" sz="4000" b="1" dirty="0">
                  <a:latin typeface="Encode Sans Normal Black" charset="0"/>
                  <a:ea typeface="Encode Sans Normal Black" charset="0"/>
                  <a:cs typeface="Encode Sans Normal Black" charset="0"/>
                </a:rPr>
                <a:t>DATA</a:t>
              </a:r>
            </a:p>
          </p:txBody>
        </p:sp>
        <p:pic>
          <p:nvPicPr>
            <p:cNvPr id="85" name="Picture 84" descr="gold boundless bar">
              <a:extLst>
                <a:ext uri="{FF2B5EF4-FFF2-40B4-BE49-F238E27FC236}">
                  <a16:creationId xmlns:a16="http://schemas.microsoft.com/office/drawing/2014/main" id="{E254C791-C3AE-41DB-8ADA-F9209627C5C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9895" y="12514189"/>
              <a:ext cx="1399032" cy="112776"/>
            </a:xfrm>
            <a:prstGeom prst="rect">
              <a:avLst/>
            </a:prstGeom>
          </p:spPr>
        </p:pic>
      </p:grpSp>
      <p:sp>
        <p:nvSpPr>
          <p:cNvPr id="86" name="TextBox 85">
            <a:extLst>
              <a:ext uri="{FF2B5EF4-FFF2-40B4-BE49-F238E27FC236}">
                <a16:creationId xmlns:a16="http://schemas.microsoft.com/office/drawing/2014/main" id="{B5AE499B-5BF2-4DEB-B88A-47CE31F9FDE2}"/>
              </a:ext>
            </a:extLst>
          </p:cNvPr>
          <p:cNvSpPr txBox="1"/>
          <p:nvPr/>
        </p:nvSpPr>
        <p:spPr>
          <a:xfrm>
            <a:off x="9774937" y="11927051"/>
            <a:ext cx="6035671" cy="369332"/>
          </a:xfrm>
          <a:prstGeom prst="rect">
            <a:avLst/>
          </a:prstGeom>
          <a:noFill/>
        </p:spPr>
        <p:txBody>
          <a:bodyPr vert="horz" wrap="square" rtlCol="0">
            <a:spAutoFit/>
          </a:bodyPr>
          <a:lstStyle/>
          <a:p>
            <a:pPr algn="ctr"/>
            <a:r>
              <a:rPr lang="en-US" sz="1800" dirty="0">
                <a:latin typeface="Uni Sans Book" charset="0"/>
                <a:ea typeface="Uni Sans Book" charset="0"/>
                <a:cs typeface="Uni Sans Book" charset="0"/>
              </a:rPr>
              <a:t>DCGAN MODEL</a:t>
            </a:r>
          </a:p>
        </p:txBody>
      </p:sp>
      <p:sp>
        <p:nvSpPr>
          <p:cNvPr id="87" name="TextBox 86">
            <a:extLst>
              <a:ext uri="{FF2B5EF4-FFF2-40B4-BE49-F238E27FC236}">
                <a16:creationId xmlns:a16="http://schemas.microsoft.com/office/drawing/2014/main" id="{E41197DA-0EC8-4607-8983-02802921C347}"/>
              </a:ext>
            </a:extLst>
          </p:cNvPr>
          <p:cNvSpPr txBox="1"/>
          <p:nvPr/>
        </p:nvSpPr>
        <p:spPr>
          <a:xfrm>
            <a:off x="9029281" y="16188407"/>
            <a:ext cx="7159943" cy="1200329"/>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With the component 2 (Segmentation &amp; Masking), we leverage the pre-trained model (Unet_2020-10-30). This model weights for clothe segmentation were trained over the Kaggle dataset - iMaterialist (Fashion) 2019 at FGVC6. </a:t>
            </a:r>
          </a:p>
        </p:txBody>
      </p:sp>
      <p:sp>
        <p:nvSpPr>
          <p:cNvPr id="62" name="TextBox 61">
            <a:extLst>
              <a:ext uri="{FF2B5EF4-FFF2-40B4-BE49-F238E27FC236}">
                <a16:creationId xmlns:a16="http://schemas.microsoft.com/office/drawing/2014/main" id="{A37413D6-43AD-431A-8D09-FAF55F9F25A9}"/>
              </a:ext>
            </a:extLst>
          </p:cNvPr>
          <p:cNvSpPr txBox="1"/>
          <p:nvPr/>
        </p:nvSpPr>
        <p:spPr>
          <a:xfrm>
            <a:off x="1271996" y="16996059"/>
            <a:ext cx="6972300" cy="369332"/>
          </a:xfrm>
          <a:prstGeom prst="rect">
            <a:avLst/>
          </a:prstGeom>
          <a:noFill/>
        </p:spPr>
        <p:txBody>
          <a:bodyPr vert="horz" wrap="square" rtlCol="0">
            <a:spAutoFit/>
          </a:bodyPr>
          <a:lstStyle/>
          <a:p>
            <a:pPr algn="ctr"/>
            <a:r>
              <a:rPr lang="en-US" sz="1800" dirty="0">
                <a:latin typeface="Uni Sans Book" charset="0"/>
                <a:ea typeface="Uni Sans Book" charset="0"/>
                <a:cs typeface="Uni Sans Book" charset="0"/>
              </a:rPr>
              <a:t>ARCHITECTURE DIAGRAM OF AI FASHION APPLICATION</a:t>
            </a:r>
          </a:p>
        </p:txBody>
      </p:sp>
      <p:pic>
        <p:nvPicPr>
          <p:cNvPr id="8" name="Picture 7">
            <a:extLst>
              <a:ext uri="{FF2B5EF4-FFF2-40B4-BE49-F238E27FC236}">
                <a16:creationId xmlns:a16="http://schemas.microsoft.com/office/drawing/2014/main" id="{1B518E9C-62B9-4113-9A06-E3AFE7AA9370}"/>
              </a:ext>
            </a:extLst>
          </p:cNvPr>
          <p:cNvPicPr>
            <a:picLocks noChangeAspect="1"/>
          </p:cNvPicPr>
          <p:nvPr/>
        </p:nvPicPr>
        <p:blipFill>
          <a:blip r:embed="rId11"/>
          <a:stretch>
            <a:fillRect/>
          </a:stretch>
        </p:blipFill>
        <p:spPr>
          <a:xfrm>
            <a:off x="9194504" y="7838435"/>
            <a:ext cx="7063706" cy="4048907"/>
          </a:xfrm>
          <a:prstGeom prst="rect">
            <a:avLst/>
          </a:prstGeom>
        </p:spPr>
      </p:pic>
      <p:sp>
        <p:nvSpPr>
          <p:cNvPr id="104" name="TextBox 103">
            <a:extLst>
              <a:ext uri="{FF2B5EF4-FFF2-40B4-BE49-F238E27FC236}">
                <a16:creationId xmlns:a16="http://schemas.microsoft.com/office/drawing/2014/main" id="{C62B3913-CEE5-4286-9DFB-F20C7F2A0E01}"/>
              </a:ext>
            </a:extLst>
          </p:cNvPr>
          <p:cNvSpPr txBox="1"/>
          <p:nvPr/>
        </p:nvSpPr>
        <p:spPr>
          <a:xfrm>
            <a:off x="16382523" y="7258580"/>
            <a:ext cx="2319418" cy="523220"/>
          </a:xfrm>
          <a:prstGeom prst="rect">
            <a:avLst/>
          </a:prstGeom>
          <a:noFill/>
        </p:spPr>
        <p:txBody>
          <a:bodyPr vert="horz" wrap="square" rtlCol="0">
            <a:spAutoFit/>
          </a:bodyPr>
          <a:lstStyle/>
          <a:p>
            <a:pPr algn="ctr"/>
            <a:r>
              <a:rPr lang="en-US" sz="2800" dirty="0">
                <a:latin typeface="Uni Sans Book" charset="0"/>
                <a:ea typeface="Uni Sans Book" charset="0"/>
                <a:cs typeface="Uni Sans Book" charset="0"/>
              </a:rPr>
              <a:t>Floral</a:t>
            </a:r>
            <a:endParaRPr lang="en-US" sz="1800" dirty="0">
              <a:latin typeface="Uni Sans Book" charset="0"/>
              <a:ea typeface="Uni Sans Book" charset="0"/>
              <a:cs typeface="Uni Sans Book" charset="0"/>
            </a:endParaRPr>
          </a:p>
        </p:txBody>
      </p:sp>
      <p:sp>
        <p:nvSpPr>
          <p:cNvPr id="90" name="TextBox 89">
            <a:extLst>
              <a:ext uri="{FF2B5EF4-FFF2-40B4-BE49-F238E27FC236}">
                <a16:creationId xmlns:a16="http://schemas.microsoft.com/office/drawing/2014/main" id="{9F23F238-F4EA-47E3-B472-0DF2388EA193}"/>
              </a:ext>
            </a:extLst>
          </p:cNvPr>
          <p:cNvSpPr txBox="1"/>
          <p:nvPr/>
        </p:nvSpPr>
        <p:spPr>
          <a:xfrm>
            <a:off x="20756882" y="100606"/>
            <a:ext cx="12135394" cy="523220"/>
          </a:xfrm>
          <a:prstGeom prst="rect">
            <a:avLst/>
          </a:prstGeom>
          <a:noFill/>
        </p:spPr>
        <p:txBody>
          <a:bodyPr wrap="square" rtlCol="0">
            <a:spAutoFit/>
          </a:bodyPr>
          <a:lstStyle/>
          <a:p>
            <a:pPr>
              <a:spcAft>
                <a:spcPts val="1200"/>
              </a:spcAft>
            </a:pPr>
            <a:r>
              <a:rPr lang="en-US" sz="2800" dirty="0">
                <a:solidFill>
                  <a:schemeClr val="bg1"/>
                </a:solidFill>
                <a:latin typeface="Encode Sans Normal Black" charset="0"/>
                <a:ea typeface="Encode Sans Normal Black" charset="0"/>
                <a:cs typeface="Encode Sans Normal Black" charset="0"/>
              </a:rPr>
              <a:t>UW Master of Science in Data Science  |  2022 Capstone Project</a:t>
            </a:r>
          </a:p>
        </p:txBody>
      </p:sp>
      <p:pic>
        <p:nvPicPr>
          <p:cNvPr id="15" name="Picture 14">
            <a:extLst>
              <a:ext uri="{FF2B5EF4-FFF2-40B4-BE49-F238E27FC236}">
                <a16:creationId xmlns:a16="http://schemas.microsoft.com/office/drawing/2014/main" id="{D309A98D-D939-40A0-B2F7-5FD1552EC33C}"/>
              </a:ext>
            </a:extLst>
          </p:cNvPr>
          <p:cNvPicPr>
            <a:picLocks noChangeAspect="1"/>
          </p:cNvPicPr>
          <p:nvPr/>
        </p:nvPicPr>
        <p:blipFill>
          <a:blip r:embed="rId12"/>
          <a:stretch>
            <a:fillRect/>
          </a:stretch>
        </p:blipFill>
        <p:spPr>
          <a:xfrm>
            <a:off x="9125908" y="13400694"/>
            <a:ext cx="6926142" cy="2670189"/>
          </a:xfrm>
          <a:prstGeom prst="rect">
            <a:avLst/>
          </a:prstGeom>
        </p:spPr>
      </p:pic>
      <p:sp>
        <p:nvSpPr>
          <p:cNvPr id="89" name="TextBox 88">
            <a:extLst>
              <a:ext uri="{FF2B5EF4-FFF2-40B4-BE49-F238E27FC236}">
                <a16:creationId xmlns:a16="http://schemas.microsoft.com/office/drawing/2014/main" id="{9CC0EE73-02C9-4B5C-9C5A-6B11D383FAF4}"/>
              </a:ext>
            </a:extLst>
          </p:cNvPr>
          <p:cNvSpPr txBox="1"/>
          <p:nvPr/>
        </p:nvSpPr>
        <p:spPr>
          <a:xfrm>
            <a:off x="16825189" y="12863028"/>
            <a:ext cx="7215026" cy="646331"/>
          </a:xfrm>
          <a:prstGeom prst="rect">
            <a:avLst/>
          </a:prstGeom>
          <a:noFill/>
        </p:spPr>
        <p:txBody>
          <a:bodyPr wrap="square" rtlCol="0">
            <a:spAutoFit/>
          </a:bodyPr>
          <a:lstStyle/>
          <a:p>
            <a:pPr algn="just"/>
            <a:r>
              <a:rPr lang="en-US" sz="1800" dirty="0">
                <a:solidFill>
                  <a:srgbClr val="000000"/>
                </a:solidFill>
                <a:latin typeface="Open Sans" charset="0"/>
                <a:ea typeface="Open Sans" charset="0"/>
                <a:cs typeface="Open Sans" charset="0"/>
              </a:rPr>
              <a:t>Below is sample of the output result after masking generated pattern (component 1) on to a fashion item (component 2)</a:t>
            </a:r>
          </a:p>
        </p:txBody>
      </p:sp>
      <p:pic>
        <p:nvPicPr>
          <p:cNvPr id="21" name="Picture 20">
            <a:extLst>
              <a:ext uri="{FF2B5EF4-FFF2-40B4-BE49-F238E27FC236}">
                <a16:creationId xmlns:a16="http://schemas.microsoft.com/office/drawing/2014/main" id="{86136292-CDE3-4C97-8D45-7407628C7526}"/>
              </a:ext>
            </a:extLst>
          </p:cNvPr>
          <p:cNvPicPr>
            <a:picLocks noChangeAspect="1"/>
          </p:cNvPicPr>
          <p:nvPr/>
        </p:nvPicPr>
        <p:blipFill>
          <a:blip r:embed="rId13"/>
          <a:stretch>
            <a:fillRect/>
          </a:stretch>
        </p:blipFill>
        <p:spPr>
          <a:xfrm>
            <a:off x="16989551" y="10437966"/>
            <a:ext cx="7217879" cy="2164305"/>
          </a:xfrm>
          <a:prstGeom prst="rect">
            <a:avLst/>
          </a:prstGeom>
        </p:spPr>
      </p:pic>
      <p:pic>
        <p:nvPicPr>
          <p:cNvPr id="16" name="Picture 15">
            <a:extLst>
              <a:ext uri="{FF2B5EF4-FFF2-40B4-BE49-F238E27FC236}">
                <a16:creationId xmlns:a16="http://schemas.microsoft.com/office/drawing/2014/main" id="{A389D23A-A340-449F-ACA1-23C05065CD0D}"/>
              </a:ext>
            </a:extLst>
          </p:cNvPr>
          <p:cNvPicPr>
            <a:picLocks noChangeAspect="1"/>
          </p:cNvPicPr>
          <p:nvPr/>
        </p:nvPicPr>
        <p:blipFill>
          <a:blip r:embed="rId14"/>
          <a:stretch>
            <a:fillRect/>
          </a:stretch>
        </p:blipFill>
        <p:spPr>
          <a:xfrm>
            <a:off x="9142800" y="19244834"/>
            <a:ext cx="5339730" cy="2474942"/>
          </a:xfrm>
          <a:prstGeom prst="rect">
            <a:avLst/>
          </a:prstGeom>
        </p:spPr>
      </p:pic>
      <p:pic>
        <p:nvPicPr>
          <p:cNvPr id="7" name="Picture 6">
            <a:extLst>
              <a:ext uri="{FF2B5EF4-FFF2-40B4-BE49-F238E27FC236}">
                <a16:creationId xmlns:a16="http://schemas.microsoft.com/office/drawing/2014/main" id="{85899514-0C78-4B09-A3B6-A07313CF49D3}"/>
              </a:ext>
            </a:extLst>
          </p:cNvPr>
          <p:cNvPicPr>
            <a:picLocks noChangeAspect="1"/>
          </p:cNvPicPr>
          <p:nvPr/>
        </p:nvPicPr>
        <p:blipFill>
          <a:blip r:embed="rId15"/>
          <a:stretch>
            <a:fillRect/>
          </a:stretch>
        </p:blipFill>
        <p:spPr>
          <a:xfrm>
            <a:off x="1203748" y="12260310"/>
            <a:ext cx="7153854" cy="4564668"/>
          </a:xfrm>
          <a:prstGeom prst="rect">
            <a:avLst/>
          </a:prstGeom>
        </p:spPr>
      </p:pic>
      <p:pic>
        <p:nvPicPr>
          <p:cNvPr id="12" name="Picture 11">
            <a:extLst>
              <a:ext uri="{FF2B5EF4-FFF2-40B4-BE49-F238E27FC236}">
                <a16:creationId xmlns:a16="http://schemas.microsoft.com/office/drawing/2014/main" id="{EA67A6DF-078D-462F-B496-E333FA2639A1}"/>
              </a:ext>
            </a:extLst>
          </p:cNvPr>
          <p:cNvPicPr>
            <a:picLocks noChangeAspect="1"/>
          </p:cNvPicPr>
          <p:nvPr/>
        </p:nvPicPr>
        <p:blipFill>
          <a:blip r:embed="rId16"/>
          <a:stretch>
            <a:fillRect/>
          </a:stretch>
        </p:blipFill>
        <p:spPr>
          <a:xfrm>
            <a:off x="18077229" y="6879715"/>
            <a:ext cx="6076040" cy="3509806"/>
          </a:xfrm>
          <a:prstGeom prst="rect">
            <a:avLst/>
          </a:prstGeom>
        </p:spPr>
      </p:pic>
      <p:pic>
        <p:nvPicPr>
          <p:cNvPr id="18" name="Picture 17">
            <a:extLst>
              <a:ext uri="{FF2B5EF4-FFF2-40B4-BE49-F238E27FC236}">
                <a16:creationId xmlns:a16="http://schemas.microsoft.com/office/drawing/2014/main" id="{111F49D8-8396-45D7-8F8B-81A8305F327C}"/>
              </a:ext>
            </a:extLst>
          </p:cNvPr>
          <p:cNvPicPr>
            <a:picLocks noChangeAspect="1"/>
          </p:cNvPicPr>
          <p:nvPr/>
        </p:nvPicPr>
        <p:blipFill>
          <a:blip r:embed="rId17"/>
          <a:stretch>
            <a:fillRect/>
          </a:stretch>
        </p:blipFill>
        <p:spPr>
          <a:xfrm>
            <a:off x="16884990" y="13551592"/>
            <a:ext cx="7215026" cy="2926883"/>
          </a:xfrm>
          <a:prstGeom prst="rect">
            <a:avLst/>
          </a:prstGeom>
        </p:spPr>
      </p:pic>
      <p:grpSp>
        <p:nvGrpSpPr>
          <p:cNvPr id="95" name="Group 94" descr="Section Header and gold boundless bar">
            <a:extLst>
              <a:ext uri="{FF2B5EF4-FFF2-40B4-BE49-F238E27FC236}">
                <a16:creationId xmlns:a16="http://schemas.microsoft.com/office/drawing/2014/main" id="{F27196D6-EC44-4A1E-AC33-9CF896DDB96A}"/>
              </a:ext>
            </a:extLst>
          </p:cNvPr>
          <p:cNvGrpSpPr/>
          <p:nvPr/>
        </p:nvGrpSpPr>
        <p:grpSpPr>
          <a:xfrm>
            <a:off x="16827439" y="16586861"/>
            <a:ext cx="6972300" cy="904357"/>
            <a:chOff x="8956548" y="11722608"/>
            <a:chExt cx="6972300" cy="904357"/>
          </a:xfrm>
        </p:grpSpPr>
        <p:sp>
          <p:nvSpPr>
            <p:cNvPr id="96" name="TextBox 95" descr="Section Header placeholder">
              <a:extLst>
                <a:ext uri="{FF2B5EF4-FFF2-40B4-BE49-F238E27FC236}">
                  <a16:creationId xmlns:a16="http://schemas.microsoft.com/office/drawing/2014/main" id="{275DAB38-EB54-4F21-ADBF-EE5FADEF0CF8}"/>
                </a:ext>
              </a:extLst>
            </p:cNvPr>
            <p:cNvSpPr txBox="1"/>
            <p:nvPr/>
          </p:nvSpPr>
          <p:spPr>
            <a:xfrm>
              <a:off x="8956548" y="11722608"/>
              <a:ext cx="6972300" cy="707886"/>
            </a:xfrm>
            <a:prstGeom prst="rect">
              <a:avLst/>
            </a:prstGeom>
            <a:noFill/>
          </p:spPr>
          <p:txBody>
            <a:bodyPr wrap="square" rtlCol="0">
              <a:spAutoFit/>
            </a:bodyPr>
            <a:lstStyle/>
            <a:p>
              <a:r>
                <a:rPr lang="en-US" sz="4000" b="1" dirty="0">
                  <a:latin typeface="Encode Sans Normal Black" charset="0"/>
                  <a:ea typeface="Encode Sans Normal Black" charset="0"/>
                  <a:cs typeface="Encode Sans Normal Black" charset="0"/>
                </a:rPr>
                <a:t>WEBSITE</a:t>
              </a:r>
            </a:p>
          </p:txBody>
        </p:sp>
        <p:pic>
          <p:nvPicPr>
            <p:cNvPr id="97" name="Picture 96" descr="gold boundless bar">
              <a:extLst>
                <a:ext uri="{FF2B5EF4-FFF2-40B4-BE49-F238E27FC236}">
                  <a16:creationId xmlns:a16="http://schemas.microsoft.com/office/drawing/2014/main" id="{C2AE64CC-2D2F-4141-9205-D8E83C2B60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49895" y="12514189"/>
              <a:ext cx="1399032" cy="112776"/>
            </a:xfrm>
            <a:prstGeom prst="rect">
              <a:avLst/>
            </a:prstGeom>
          </p:spPr>
        </p:pic>
      </p:grpSp>
      <p:sp>
        <p:nvSpPr>
          <p:cNvPr id="98" name="TextBox 97">
            <a:extLst>
              <a:ext uri="{FF2B5EF4-FFF2-40B4-BE49-F238E27FC236}">
                <a16:creationId xmlns:a16="http://schemas.microsoft.com/office/drawing/2014/main" id="{6576DEB9-66B3-4E50-AE92-E0697C46C494}"/>
              </a:ext>
            </a:extLst>
          </p:cNvPr>
          <p:cNvSpPr txBox="1"/>
          <p:nvPr/>
        </p:nvSpPr>
        <p:spPr>
          <a:xfrm>
            <a:off x="16831825" y="17572212"/>
            <a:ext cx="2538282" cy="369332"/>
          </a:xfrm>
          <a:prstGeom prst="rect">
            <a:avLst/>
          </a:prstGeom>
          <a:noFill/>
        </p:spPr>
        <p:txBody>
          <a:bodyPr wrap="square">
            <a:spAutoFit/>
          </a:bodyPr>
          <a:lstStyle/>
          <a:p>
            <a:r>
              <a:rPr lang="en-US" sz="1800" b="1" dirty="0">
                <a:solidFill>
                  <a:srgbClr val="000000"/>
                </a:solidFill>
                <a:latin typeface="Open Sans" charset="0"/>
                <a:ea typeface="Open Sans" charset="0"/>
                <a:cs typeface="Open Sans" charset="0"/>
              </a:rPr>
              <a:t>Demo</a:t>
            </a:r>
            <a:r>
              <a:rPr lang="en-US" sz="1800" dirty="0">
                <a:solidFill>
                  <a:srgbClr val="000000"/>
                </a:solidFill>
                <a:latin typeface="Open Sans" charset="0"/>
                <a:ea typeface="Open Sans" charset="0"/>
                <a:cs typeface="Open Sans" charset="0"/>
              </a:rPr>
              <a:t>: tny.im/CP0Ke</a:t>
            </a:r>
          </a:p>
        </p:txBody>
      </p:sp>
      <p:pic>
        <p:nvPicPr>
          <p:cNvPr id="24" name="Picture 23" descr="Graphical user interface, application&#10;&#10;Description automatically generated">
            <a:extLst>
              <a:ext uri="{FF2B5EF4-FFF2-40B4-BE49-F238E27FC236}">
                <a16:creationId xmlns:a16="http://schemas.microsoft.com/office/drawing/2014/main" id="{AFAEB818-0A8F-41A0-8089-8C3A4EB3DF64}"/>
              </a:ext>
            </a:extLst>
          </p:cNvPr>
          <p:cNvPicPr>
            <a:picLocks noChangeAspect="1"/>
          </p:cNvPicPr>
          <p:nvPr/>
        </p:nvPicPr>
        <p:blipFill>
          <a:blip r:embed="rId18"/>
          <a:stretch>
            <a:fillRect/>
          </a:stretch>
        </p:blipFill>
        <p:spPr>
          <a:xfrm>
            <a:off x="16913119" y="17987183"/>
            <a:ext cx="7196360" cy="3587361"/>
          </a:xfrm>
          <a:prstGeom prst="rect">
            <a:avLst/>
          </a:prstGeom>
        </p:spPr>
      </p:pic>
      <p:sp>
        <p:nvSpPr>
          <p:cNvPr id="99" name="TextBox 98">
            <a:extLst>
              <a:ext uri="{FF2B5EF4-FFF2-40B4-BE49-F238E27FC236}">
                <a16:creationId xmlns:a16="http://schemas.microsoft.com/office/drawing/2014/main" id="{13B23DC2-2496-49A6-A743-8C64585084CA}"/>
              </a:ext>
            </a:extLst>
          </p:cNvPr>
          <p:cNvSpPr txBox="1"/>
          <p:nvPr/>
        </p:nvSpPr>
        <p:spPr>
          <a:xfrm>
            <a:off x="14154174" y="21401622"/>
            <a:ext cx="2386228" cy="246221"/>
          </a:xfrm>
          <a:prstGeom prst="rect">
            <a:avLst/>
          </a:prstGeom>
          <a:noFill/>
        </p:spPr>
        <p:txBody>
          <a:bodyPr vert="horz" wrap="square" rtlCol="0">
            <a:spAutoFit/>
          </a:bodyPr>
          <a:lstStyle/>
          <a:p>
            <a:pPr algn="ctr"/>
            <a:r>
              <a:rPr lang="en-US" sz="1000" dirty="0">
                <a:latin typeface="Uni Sans Book" charset="0"/>
                <a:ea typeface="Uni Sans Book" charset="0"/>
                <a:cs typeface="Uni Sans Book" charset="0"/>
              </a:rPr>
              <a:t>* See reference for detail of data sources</a:t>
            </a:r>
          </a:p>
        </p:txBody>
      </p:sp>
    </p:spTree>
    <p:extLst>
      <p:ext uri="{BB962C8B-B14F-4D97-AF65-F5344CB8AC3E}">
        <p14:creationId xmlns:p14="http://schemas.microsoft.com/office/powerpoint/2010/main" val="880831262"/>
      </p:ext>
    </p:extLst>
  </p:cSld>
  <p:clrMapOvr>
    <a:masterClrMapping/>
  </p:clrMapOvr>
</p:sld>
</file>

<file path=ppt/theme/theme1.xml><?xml version="1.0" encoding="utf-8"?>
<a:theme xmlns:a="http://schemas.openxmlformats.org/drawingml/2006/main" name="Office Theme">
  <a:themeElements>
    <a:clrScheme name="Custom 11">
      <a:dk1>
        <a:srgbClr val="33006F"/>
      </a:dk1>
      <a:lt1>
        <a:srgbClr val="E8D3A2"/>
      </a:lt1>
      <a:dk2>
        <a:srgbClr val="797979"/>
      </a:dk2>
      <a:lt2>
        <a:srgbClr val="917B4C"/>
      </a:lt2>
      <a:accent1>
        <a:srgbClr val="33016F"/>
      </a:accent1>
      <a:accent2>
        <a:srgbClr val="E8D3A2"/>
      </a:accent2>
      <a:accent3>
        <a:srgbClr val="797979"/>
      </a:accent3>
      <a:accent4>
        <a:srgbClr val="917B43"/>
      </a:accent4>
      <a:accent5>
        <a:srgbClr val="424242"/>
      </a:accent5>
      <a:accent6>
        <a:srgbClr val="797979"/>
      </a:accent6>
      <a:hlink>
        <a:srgbClr val="A9A9A9"/>
      </a:hlink>
      <a:folHlink>
        <a:srgbClr val="D5D5D5"/>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2353</TotalTime>
  <Words>1027</Words>
  <Application>Microsoft Office PowerPoint</Application>
  <PresentationFormat>Custom</PresentationFormat>
  <Paragraphs>65</Paragraphs>
  <Slides>1</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vt:i4>
      </vt:variant>
    </vt:vector>
  </HeadingPairs>
  <TitlesOfParts>
    <vt:vector size="8" baseType="lpstr">
      <vt:lpstr>Arial</vt:lpstr>
      <vt:lpstr>Calibri</vt:lpstr>
      <vt:lpstr>Calibri Light</vt:lpstr>
      <vt:lpstr>Encode Sans Normal Black</vt:lpstr>
      <vt:lpstr>Open Sans</vt:lpstr>
      <vt:lpstr>Uni Sans Book</vt:lpstr>
      <vt:lpstr>Office Theme</vt:lpstr>
      <vt:lpstr>AI FASHION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TITLE HERE</dc:title>
  <dc:creator>Sydney Brown</dc:creator>
  <cp:lastModifiedBy>Liem Luong</cp:lastModifiedBy>
  <cp:revision>72</cp:revision>
  <dcterms:created xsi:type="dcterms:W3CDTF">2018-02-06T21:34:11Z</dcterms:created>
  <dcterms:modified xsi:type="dcterms:W3CDTF">2022-03-07T00:07:19Z</dcterms:modified>
</cp:coreProperties>
</file>

<file path=docProps/thumbnail.jpeg>
</file>